
<file path=[Content_Types].xml><?xml version="1.0" encoding="utf-8"?>
<Types xmlns="http://schemas.openxmlformats.org/package/2006/content-types">
  <Default Extension="bin" ContentType="image/jpeg"/>
  <Default Extension="fntdata" ContentType="application/x-fontdata"/>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media/image2.bin" ContentType="image/png"/>
  <Override PartName="/ppt/media/image3.bin" ContentType="image/png"/>
  <Override PartName="/ppt/notesSlides/notesSlide8.xml" ContentType="application/vnd.openxmlformats-officedocument.presentationml.notesSlide+xml"/>
  <Override PartName="/ppt/charts/chart3.xml" ContentType="application/vnd.openxmlformats-officedocument.drawingml.chart+xml"/>
  <Override PartName="/ppt/media/image4.bin" ContentType="image/png"/>
  <Override PartName="/ppt/notesSlides/notesSlide9.xml" ContentType="application/vnd.openxmlformats-officedocument.presentationml.notesSlide+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5.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6.bin" ContentType="image/png"/>
  <Override PartName="/ppt/notesSlides/notesSlide23.xml" ContentType="application/vnd.openxmlformats-officedocument.presentationml.notesSlide+xml"/>
  <Override PartName="/ppt/media/image7.bin" ContentType="image/png"/>
  <Override PartName="/ppt/notesSlides/notesSlide24.xml" ContentType="application/vnd.openxmlformats-officedocument.presentationml.notesSlide+xml"/>
  <Override PartName="/ppt/media/image8.bin" ContentType="image/png"/>
  <Override PartName="/ppt/notesSlides/notesSlide25.xml" ContentType="application/vnd.openxmlformats-officedocument.presentationml.notesSlide+xml"/>
  <Override PartName="/ppt/media/image9.bin" ContentType="image/png"/>
  <Override PartName="/ppt/media/image10.bin" ContentType="image/jpg"/>
  <Override PartName="/ppt/media/image11.bin" ContentType="image/jpg"/>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9" r:id="rId4"/>
    <p:sldMasterId id="2147483660" r:id="rId5"/>
  </p:sldMasterIdLst>
  <p:notesMasterIdLst>
    <p:notesMasterId r:id="rId39"/>
  </p:notesMasterIdLst>
  <p:handoutMasterIdLst>
    <p:handoutMasterId r:id="rId40"/>
  </p:handoutMasterIdLst>
  <p:sldIdLst>
    <p:sldId id="1000" r:id="rId6"/>
    <p:sldId id="1001" r:id="rId7"/>
    <p:sldId id="1002" r:id="rId8"/>
    <p:sldId id="1003" r:id="rId9"/>
    <p:sldId id="1035" r:id="rId10"/>
    <p:sldId id="1005" r:id="rId11"/>
    <p:sldId id="1006" r:id="rId12"/>
    <p:sldId id="1008" r:id="rId13"/>
    <p:sldId id="1009" r:id="rId14"/>
    <p:sldId id="1010" r:id="rId15"/>
    <p:sldId id="1011" r:id="rId16"/>
    <p:sldId id="1012" r:id="rId17"/>
    <p:sldId id="1013" r:id="rId18"/>
    <p:sldId id="1014" r:id="rId19"/>
    <p:sldId id="1015" r:id="rId20"/>
    <p:sldId id="1017" r:id="rId21"/>
    <p:sldId id="1018" r:id="rId22"/>
    <p:sldId id="1019" r:id="rId23"/>
    <p:sldId id="1020" r:id="rId24"/>
    <p:sldId id="1021" r:id="rId25"/>
    <p:sldId id="1022" r:id="rId26"/>
    <p:sldId id="1023" r:id="rId27"/>
    <p:sldId id="1024" r:id="rId28"/>
    <p:sldId id="1025" r:id="rId29"/>
    <p:sldId id="1026" r:id="rId30"/>
    <p:sldId id="1027" r:id="rId31"/>
    <p:sldId id="1028" r:id="rId32"/>
    <p:sldId id="1029" r:id="rId33"/>
    <p:sldId id="1030" r:id="rId34"/>
    <p:sldId id="1031" r:id="rId35"/>
    <p:sldId id="1032" r:id="rId36"/>
    <p:sldId id="1033" r:id="rId37"/>
    <p:sldId id="1034" r:id="rId38"/>
  </p:sldIdLst>
  <p:sldSz cx="9144000" cy="6858000" type="screen4x3"/>
  <p:notesSz cx="7023100" cy="9309100"/>
  <p:embeddedFontLst>
    <p:embeddedFont>
      <p:font typeface="Arial Black" panose="020B0604020202020204" pitchFamily="34" charset="0"/>
      <p:bold r:id="rId41"/>
    </p:embeddedFont>
    <p:embeddedFont>
      <p:font typeface="Arial Narrow" panose="020B0604020202020204" pitchFamily="34" charset="0"/>
      <p:regular r:id="rId42"/>
      <p:bold r:id="rId43"/>
      <p:italic r:id="rId44"/>
      <p:boldItalic r:id="rId45"/>
    </p:embeddedFont>
    <p:embeddedFont>
      <p:font typeface="Arial Unicode MS" panose="020B0604020202020204" pitchFamily="34" charset="-128"/>
      <p:regular r:id="rId46"/>
    </p:embeddedFont>
    <p:embeddedFont>
      <p:font typeface="Helvetica" pitchFamily="2" charset="0"/>
      <p:regular r:id="rId47"/>
      <p:bold r:id="rId48"/>
      <p:italic r:id="rId49"/>
      <p:boldItalic r:id="rId50"/>
    </p:embeddedFont>
  </p:embeddedFontLst>
  <p:defaultTextStyle>
    <a:defPPr>
      <a:defRPr lang="en-US"/>
    </a:defPPr>
    <a:lvl1pPr algn="ctr" rtl="0" fontAlgn="base">
      <a:spcBef>
        <a:spcPct val="0"/>
      </a:spcBef>
      <a:spcAft>
        <a:spcPct val="0"/>
      </a:spcAft>
      <a:defRPr sz="1800" kern="1200">
        <a:solidFill>
          <a:schemeClr val="tx1"/>
        </a:solidFill>
        <a:latin typeface="Gotham C2 Text" pitchFamily="50" charset="0"/>
        <a:ea typeface="ＭＳ Ｐゴシック" charset="-128"/>
        <a:cs typeface="+mn-cs"/>
      </a:defRPr>
    </a:lvl1pPr>
    <a:lvl2pPr marL="410291" algn="ctr" rtl="0" fontAlgn="base">
      <a:spcBef>
        <a:spcPct val="0"/>
      </a:spcBef>
      <a:spcAft>
        <a:spcPct val="0"/>
      </a:spcAft>
      <a:defRPr sz="1800" kern="1200">
        <a:solidFill>
          <a:schemeClr val="tx1"/>
        </a:solidFill>
        <a:latin typeface="Gotham C2 Text" pitchFamily="50" charset="0"/>
        <a:ea typeface="ＭＳ Ｐゴシック" charset="-128"/>
        <a:cs typeface="+mn-cs"/>
      </a:defRPr>
    </a:lvl2pPr>
    <a:lvl3pPr marL="820583" algn="ctr" rtl="0" fontAlgn="base">
      <a:spcBef>
        <a:spcPct val="0"/>
      </a:spcBef>
      <a:spcAft>
        <a:spcPct val="0"/>
      </a:spcAft>
      <a:defRPr sz="1800" kern="1200">
        <a:solidFill>
          <a:schemeClr val="tx1"/>
        </a:solidFill>
        <a:latin typeface="Gotham C2 Text" pitchFamily="50" charset="0"/>
        <a:ea typeface="ＭＳ Ｐゴシック" charset="-128"/>
        <a:cs typeface="+mn-cs"/>
      </a:defRPr>
    </a:lvl3pPr>
    <a:lvl4pPr marL="1230874" algn="ctr" rtl="0" fontAlgn="base">
      <a:spcBef>
        <a:spcPct val="0"/>
      </a:spcBef>
      <a:spcAft>
        <a:spcPct val="0"/>
      </a:spcAft>
      <a:defRPr sz="1800" kern="1200">
        <a:solidFill>
          <a:schemeClr val="tx1"/>
        </a:solidFill>
        <a:latin typeface="Gotham C2 Text" pitchFamily="50" charset="0"/>
        <a:ea typeface="ＭＳ Ｐゴシック" charset="-128"/>
        <a:cs typeface="+mn-cs"/>
      </a:defRPr>
    </a:lvl4pPr>
    <a:lvl5pPr marL="1641165" algn="ctr" rtl="0" fontAlgn="base">
      <a:spcBef>
        <a:spcPct val="0"/>
      </a:spcBef>
      <a:spcAft>
        <a:spcPct val="0"/>
      </a:spcAft>
      <a:defRPr sz="1800" kern="1200">
        <a:solidFill>
          <a:schemeClr val="tx1"/>
        </a:solidFill>
        <a:latin typeface="Gotham C2 Text" pitchFamily="50" charset="0"/>
        <a:ea typeface="ＭＳ Ｐゴシック" charset="-128"/>
        <a:cs typeface="+mn-cs"/>
      </a:defRPr>
    </a:lvl5pPr>
    <a:lvl6pPr marL="2051456" algn="l" defTabSz="820583" rtl="0" eaLnBrk="1" latinLnBrk="0" hangingPunct="1">
      <a:defRPr sz="1800" kern="1200">
        <a:solidFill>
          <a:schemeClr val="tx1"/>
        </a:solidFill>
        <a:latin typeface="Gotham C2 Text" pitchFamily="50" charset="0"/>
        <a:ea typeface="ＭＳ Ｐゴシック" charset="-128"/>
        <a:cs typeface="+mn-cs"/>
      </a:defRPr>
    </a:lvl6pPr>
    <a:lvl7pPr marL="2461748" algn="l" defTabSz="820583" rtl="0" eaLnBrk="1" latinLnBrk="0" hangingPunct="1">
      <a:defRPr sz="1800" kern="1200">
        <a:solidFill>
          <a:schemeClr val="tx1"/>
        </a:solidFill>
        <a:latin typeface="Gotham C2 Text" pitchFamily="50" charset="0"/>
        <a:ea typeface="ＭＳ Ｐゴシック" charset="-128"/>
        <a:cs typeface="+mn-cs"/>
      </a:defRPr>
    </a:lvl7pPr>
    <a:lvl8pPr marL="2872039" algn="l" defTabSz="820583" rtl="0" eaLnBrk="1" latinLnBrk="0" hangingPunct="1">
      <a:defRPr sz="1800" kern="1200">
        <a:solidFill>
          <a:schemeClr val="tx1"/>
        </a:solidFill>
        <a:latin typeface="Gotham C2 Text" pitchFamily="50" charset="0"/>
        <a:ea typeface="ＭＳ Ｐゴシック" charset="-128"/>
        <a:cs typeface="+mn-cs"/>
      </a:defRPr>
    </a:lvl8pPr>
    <a:lvl9pPr marL="3282330" algn="l" defTabSz="820583" rtl="0" eaLnBrk="1" latinLnBrk="0" hangingPunct="1">
      <a:defRPr sz="1800" kern="1200">
        <a:solidFill>
          <a:schemeClr val="tx1"/>
        </a:solidFill>
        <a:latin typeface="Gotham C2 Text" pitchFamily="50" charset="0"/>
        <a:ea typeface="ＭＳ Ｐゴシック" charset="-128"/>
        <a:cs typeface="+mn-cs"/>
      </a:defRPr>
    </a:lvl9pPr>
  </p:defaultTextStyle>
  <p:extLst>
    <p:ext uri="{EFAFB233-063F-42B5-8137-9DF3F51BA10A}">
      <p15:sldGuideLst xmlns:p15="http://schemas.microsoft.com/office/powerpoint/2012/main">
        <p15:guide id="1" orient="horz" pos="4074">
          <p15:clr>
            <a:srgbClr val="A4A3A4"/>
          </p15:clr>
        </p15:guide>
        <p15:guide id="2" orient="horz" pos="3943">
          <p15:clr>
            <a:srgbClr val="A4A3A4"/>
          </p15:clr>
        </p15:guide>
        <p15:guide id="3" orient="horz" pos="1621">
          <p15:clr>
            <a:srgbClr val="A4A3A4"/>
          </p15:clr>
        </p15:guide>
        <p15:guide id="4" orient="horz" pos="287">
          <p15:clr>
            <a:srgbClr val="A4A3A4"/>
          </p15:clr>
        </p15:guide>
        <p15:guide id="5" orient="horz" pos="432">
          <p15:clr>
            <a:srgbClr val="A4A3A4"/>
          </p15:clr>
        </p15:guide>
        <p15:guide id="6" orient="horz" pos="1335">
          <p15:clr>
            <a:srgbClr val="A4A3A4"/>
          </p15:clr>
        </p15:guide>
        <p15:guide id="7" orient="horz" pos="578">
          <p15:clr>
            <a:srgbClr val="A4A3A4"/>
          </p15:clr>
        </p15:guide>
        <p15:guide id="8" orient="horz" pos="2272">
          <p15:clr>
            <a:srgbClr val="A4A3A4"/>
          </p15:clr>
        </p15:guide>
        <p15:guide id="9" orient="horz" pos="1002">
          <p15:clr>
            <a:srgbClr val="A4A3A4"/>
          </p15:clr>
        </p15:guide>
        <p15:guide id="10" orient="horz" pos="3311">
          <p15:clr>
            <a:srgbClr val="A4A3A4"/>
          </p15:clr>
        </p15:guide>
        <p15:guide id="11" orient="horz" pos="2025">
          <p15:clr>
            <a:srgbClr val="A4A3A4"/>
          </p15:clr>
        </p15:guide>
        <p15:guide id="12" orient="horz" pos="3577">
          <p15:clr>
            <a:srgbClr val="A4A3A4"/>
          </p15:clr>
        </p15:guide>
        <p15:guide id="13" orient="horz" pos="4167">
          <p15:clr>
            <a:srgbClr val="A4A3A4"/>
          </p15:clr>
        </p15:guide>
        <p15:guide id="14" pos="305">
          <p15:clr>
            <a:srgbClr val="A4A3A4"/>
          </p15:clr>
        </p15:guide>
        <p15:guide id="15" pos="5759">
          <p15:clr>
            <a:srgbClr val="A4A3A4"/>
          </p15:clr>
        </p15:guide>
        <p15:guide id="16" pos="5471">
          <p15:clr>
            <a:srgbClr val="A4A3A4"/>
          </p15:clr>
        </p15:guide>
        <p15:guide id="17" pos="2886">
          <p15:clr>
            <a:srgbClr val="A4A3A4"/>
          </p15:clr>
        </p15:guide>
      </p15:sldGuideLst>
    </p:ext>
    <p:ext uri="{2D200454-40CA-4A62-9FC3-DE9A4176ACB9}">
      <p15:notesGuideLst xmlns:p15="http://schemas.microsoft.com/office/powerpoint/2012/main">
        <p15:guide id="1" orient="horz" pos="5537" userDrawn="1">
          <p15:clr>
            <a:srgbClr val="A4A3A4"/>
          </p15:clr>
        </p15:guide>
        <p15:guide id="2" orient="horz" pos="293" userDrawn="1">
          <p15:clr>
            <a:srgbClr val="A4A3A4"/>
          </p15:clr>
        </p15:guide>
        <p15:guide id="3" pos="4079" userDrawn="1">
          <p15:clr>
            <a:srgbClr val="A4A3A4"/>
          </p15:clr>
        </p15:guide>
        <p15:guide id="4" pos="345"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565A"/>
    <a:srgbClr val="BA0C2F"/>
    <a:srgbClr val="4A773C"/>
    <a:srgbClr val="00A7B5"/>
    <a:srgbClr val="203D0A"/>
    <a:srgbClr val="DE7C00"/>
    <a:srgbClr val="002554"/>
    <a:srgbClr val="DAAA00"/>
    <a:srgbClr val="768692"/>
    <a:srgbClr val="7199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8" autoAdjust="0"/>
    <p:restoredTop sz="69874" autoAdjust="0"/>
  </p:normalViewPr>
  <p:slideViewPr>
    <p:cSldViewPr snapToGrid="0">
      <p:cViewPr varScale="1">
        <p:scale>
          <a:sx n="74" d="100"/>
          <a:sy n="74" d="100"/>
        </p:scale>
        <p:origin x="2640" y="176"/>
      </p:cViewPr>
      <p:guideLst>
        <p:guide orient="horz" pos="4074"/>
        <p:guide orient="horz" pos="3943"/>
        <p:guide orient="horz" pos="1621"/>
        <p:guide orient="horz" pos="287"/>
        <p:guide orient="horz" pos="432"/>
        <p:guide orient="horz" pos="1335"/>
        <p:guide orient="horz" pos="578"/>
        <p:guide orient="horz" pos="2272"/>
        <p:guide orient="horz" pos="1002"/>
        <p:guide orient="horz" pos="3311"/>
        <p:guide orient="horz" pos="2025"/>
        <p:guide orient="horz" pos="3577"/>
        <p:guide orient="horz" pos="4167"/>
        <p:guide pos="305"/>
        <p:guide pos="5759"/>
        <p:guide pos="5471"/>
        <p:guide pos="28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3582"/>
    </p:cViewPr>
  </p:sorterViewPr>
  <p:notesViewPr>
    <p:cSldViewPr snapToGrid="0">
      <p:cViewPr varScale="1">
        <p:scale>
          <a:sx n="82" d="100"/>
          <a:sy n="82" d="100"/>
        </p:scale>
        <p:origin x="-1944" y="-102"/>
      </p:cViewPr>
      <p:guideLst>
        <p:guide orient="horz" pos="5537"/>
        <p:guide orient="horz" pos="293"/>
        <p:guide pos="4079"/>
        <p:guide pos="345"/>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4.fntdata"/><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3.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6.fntdata"/><Relationship Id="rId20" Type="http://schemas.openxmlformats.org/officeDocument/2006/relationships/slide" Target="slides/slide15.xml"/><Relationship Id="rId41" Type="http://schemas.openxmlformats.org/officeDocument/2006/relationships/font" Target="fonts/font1.fntdata"/><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9.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mi Swanson" userId="d32bd1d9-3eb8-4cf0-9cfd-9d84b00cbe0e" providerId="ADAL" clId="{F971006A-D4EA-324C-9216-65162BE4E725}"/>
    <pc:docChg chg="modSld">
      <pc:chgData name="Tami Swanson" userId="d32bd1d9-3eb8-4cf0-9cfd-9d84b00cbe0e" providerId="ADAL" clId="{F971006A-D4EA-324C-9216-65162BE4E725}" dt="2021-06-17T16:39:24.730" v="46" actId="20577"/>
      <pc:docMkLst>
        <pc:docMk/>
      </pc:docMkLst>
      <pc:sldChg chg="modSp mod">
        <pc:chgData name="Tami Swanson" userId="d32bd1d9-3eb8-4cf0-9cfd-9d84b00cbe0e" providerId="ADAL" clId="{F971006A-D4EA-324C-9216-65162BE4E725}" dt="2021-06-17T16:39:24.730" v="46" actId="20577"/>
        <pc:sldMkLst>
          <pc:docMk/>
          <pc:sldMk cId="3694936482" sldId="1035"/>
        </pc:sldMkLst>
        <pc:spChg chg="mod">
          <ac:chgData name="Tami Swanson" userId="d32bd1d9-3eb8-4cf0-9cfd-9d84b00cbe0e" providerId="ADAL" clId="{F971006A-D4EA-324C-9216-65162BE4E725}" dt="2021-06-17T16:39:24.730" v="46" actId="20577"/>
          <ac:spMkLst>
            <pc:docMk/>
            <pc:sldMk cId="3694936482" sldId="1035"/>
            <ac:spMk id="3" creationId="{00000000-0000-0000-0000-000000000000}"/>
          </ac:spMkLst>
        </pc:spChg>
      </pc:sldChg>
    </pc:docChg>
  </pc:docChgLst>
  <pc:docChgLst>
    <pc:chgData name="Tami Swanson" userId="d32bd1d9-3eb8-4cf0-9cfd-9d84b00cbe0e" providerId="ADAL" clId="{1FB15DEA-81E9-B641-B553-DED015DD9D04}"/>
    <pc:docChg chg="modSld">
      <pc:chgData name="Tami Swanson" userId="d32bd1d9-3eb8-4cf0-9cfd-9d84b00cbe0e" providerId="ADAL" clId="{1FB15DEA-81E9-B641-B553-DED015DD9D04}" dt="2023-02-03T19:23:03.497" v="5" actId="20577"/>
      <pc:docMkLst>
        <pc:docMk/>
      </pc:docMkLst>
      <pc:sldChg chg="modSp mod">
        <pc:chgData name="Tami Swanson" userId="d32bd1d9-3eb8-4cf0-9cfd-9d84b00cbe0e" providerId="ADAL" clId="{1FB15DEA-81E9-B641-B553-DED015DD9D04}" dt="2023-02-03T19:23:03.497" v="5" actId="20577"/>
        <pc:sldMkLst>
          <pc:docMk/>
          <pc:sldMk cId="3694936482" sldId="1035"/>
        </pc:sldMkLst>
        <pc:spChg chg="mod">
          <ac:chgData name="Tami Swanson" userId="d32bd1d9-3eb8-4cf0-9cfd-9d84b00cbe0e" providerId="ADAL" clId="{1FB15DEA-81E9-B641-B553-DED015DD9D04}" dt="2023-02-03T19:23:03.497" v="5" actId="20577"/>
          <ac:spMkLst>
            <pc:docMk/>
            <pc:sldMk cId="3694936482" sldId="1035"/>
            <ac:spMk id="3" creationId="{00000000-0000-0000-0000-000000000000}"/>
          </ac:spMkLst>
        </pc:spChg>
      </pc:sldChg>
    </pc:docChg>
  </pc:docChgLst>
  <pc:docChgLst>
    <pc:chgData name="Tami Swanson" userId="d32bd1d9-3eb8-4cf0-9cfd-9d84b00cbe0e" providerId="ADAL" clId="{AC98429E-6B3C-EB45-91F0-BE1AC027AF4C}"/>
    <pc:docChg chg="modSld">
      <pc:chgData name="Tami Swanson" userId="d32bd1d9-3eb8-4cf0-9cfd-9d84b00cbe0e" providerId="ADAL" clId="{AC98429E-6B3C-EB45-91F0-BE1AC027AF4C}" dt="2020-11-24T21:05:56.873" v="44" actId="20577"/>
      <pc:docMkLst>
        <pc:docMk/>
      </pc:docMkLst>
      <pc:sldChg chg="modSp mod">
        <pc:chgData name="Tami Swanson" userId="d32bd1d9-3eb8-4cf0-9cfd-9d84b00cbe0e" providerId="ADAL" clId="{AC98429E-6B3C-EB45-91F0-BE1AC027AF4C}" dt="2020-11-24T21:05:56.873" v="44" actId="20577"/>
        <pc:sldMkLst>
          <pc:docMk/>
          <pc:sldMk cId="3200960852" sldId="1000"/>
        </pc:sldMkLst>
        <pc:spChg chg="mod">
          <ac:chgData name="Tami Swanson" userId="d32bd1d9-3eb8-4cf0-9cfd-9d84b00cbe0e" providerId="ADAL" clId="{AC98429E-6B3C-EB45-91F0-BE1AC027AF4C}" dt="2020-11-24T21:05:56.873" v="44" actId="20577"/>
          <ac:spMkLst>
            <pc:docMk/>
            <pc:sldMk cId="3200960852" sldId="1000"/>
            <ac:spMk id="6"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pieChart>
        <c:varyColors val="1"/>
        <c:ser>
          <c:idx val="0"/>
          <c:order val="0"/>
          <c:tx>
            <c:strRef>
              <c:f>Sheet1!$B$1</c:f>
              <c:strCache>
                <c:ptCount val="1"/>
                <c:pt idx="0">
                  <c:v>Retirement income for Americans 65 and older</c:v>
                </c:pt>
              </c:strCache>
            </c:strRef>
          </c:tx>
          <c:spPr>
            <a:ln>
              <a:solidFill>
                <a:schemeClr val="bg1"/>
              </a:solidFill>
            </a:ln>
          </c:spPr>
          <c:dLbls>
            <c:dLbl>
              <c:idx val="0"/>
              <c:layout>
                <c:manualLayout>
                  <c:x val="-6.4754842472647912E-3"/>
                  <c:y val="-1.24836911737776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110-4592-BD85-F5AE091BC4B1}"/>
                </c:ext>
              </c:extLst>
            </c:dLbl>
            <c:dLbl>
              <c:idx val="1"/>
              <c:layout>
                <c:manualLayout>
                  <c:x val="1.6465715223097119E-2"/>
                  <c:y val="-1.56073257138565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110-4592-BD85-F5AE091BC4B1}"/>
                </c:ext>
              </c:extLst>
            </c:dLbl>
            <c:dLbl>
              <c:idx val="2"/>
              <c:layout>
                <c:manualLayout>
                  <c:x val="1.1438648293963259E-2"/>
                  <c:y val="-7.409836886446429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110-4592-BD85-F5AE091BC4B1}"/>
                </c:ext>
              </c:extLst>
            </c:dLbl>
            <c:dLbl>
              <c:idx val="3"/>
              <c:layout>
                <c:manualLayout>
                  <c:x val="2.7234498913442278E-3"/>
                  <c:y val="3.03890656473173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110-4592-BD85-F5AE091BC4B1}"/>
                </c:ext>
              </c:extLst>
            </c:dLbl>
            <c:dLbl>
              <c:idx val="4"/>
              <c:layout>
                <c:manualLayout>
                  <c:x val="7.4642036932883416E-3"/>
                  <c:y val="-6.080142207979171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110-4592-BD85-F5AE091BC4B1}"/>
                </c:ext>
              </c:extLst>
            </c:dLbl>
            <c:spPr>
              <a:noFill/>
              <a:ln>
                <a:noFill/>
              </a:ln>
              <a:effectLst/>
            </c:spPr>
            <c:txPr>
              <a:bodyPr/>
              <a:lstStyle/>
              <a:p>
                <a:pPr>
                  <a:defRPr sz="1600">
                    <a:solidFill>
                      <a:srgbClr val="000000"/>
                    </a:solidFill>
                  </a:defRPr>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Sheet1!$A$2:$A$6</c:f>
              <c:strCache>
                <c:ptCount val="5"/>
                <c:pt idx="0">
                  <c:v>Social Security</c:v>
                </c:pt>
                <c:pt idx="1">
                  <c:v>Pensions and retirement plans</c:v>
                </c:pt>
                <c:pt idx="2">
                  <c:v>Income from assets</c:v>
                </c:pt>
                <c:pt idx="3">
                  <c:v>Income from earnings</c:v>
                </c:pt>
                <c:pt idx="4">
                  <c:v>Other</c:v>
                </c:pt>
              </c:strCache>
            </c:strRef>
          </c:cat>
          <c:val>
            <c:numRef>
              <c:f>Sheet1!$B$2:$B$6</c:f>
              <c:numCache>
                <c:formatCode>0%</c:formatCode>
                <c:ptCount val="5"/>
                <c:pt idx="0">
                  <c:v>0.42000000000000004</c:v>
                </c:pt>
                <c:pt idx="1">
                  <c:v>0.14000000000000001</c:v>
                </c:pt>
                <c:pt idx="2">
                  <c:v>0.18200000000000002</c:v>
                </c:pt>
                <c:pt idx="3">
                  <c:v>0.21300000000000002</c:v>
                </c:pt>
                <c:pt idx="4">
                  <c:v>4.5000000000000012E-2</c:v>
                </c:pt>
              </c:numCache>
            </c:numRef>
          </c:val>
          <c:extLst>
            <c:ext xmlns:c16="http://schemas.microsoft.com/office/drawing/2014/chart" uri="{C3380CC4-5D6E-409C-BE32-E72D297353CC}">
              <c16:uniqueId val="{00000005-C110-4592-BD85-F5AE091BC4B1}"/>
            </c:ext>
          </c:extLst>
        </c:ser>
        <c:dLbls>
          <c:showLegendKey val="0"/>
          <c:showVal val="0"/>
          <c:showCatName val="0"/>
          <c:showSerName val="0"/>
          <c:showPercent val="0"/>
          <c:showBubbleSize val="0"/>
          <c:showLeaderLines val="1"/>
        </c:dLbls>
        <c:firstSliceAng val="0"/>
      </c:pieChart>
    </c:plotArea>
    <c:legend>
      <c:legendPos val="r"/>
      <c:legendEntry>
        <c:idx val="0"/>
        <c:txPr>
          <a:bodyPr/>
          <a:lstStyle/>
          <a:p>
            <a:pPr>
              <a:defRPr b="1"/>
            </a:pPr>
            <a:endParaRPr lang="en-US"/>
          </a:p>
        </c:txPr>
      </c:legendEntry>
      <c:legendEntry>
        <c:idx val="1"/>
        <c:txPr>
          <a:bodyPr/>
          <a:lstStyle/>
          <a:p>
            <a:pPr>
              <a:defRPr b="1"/>
            </a:pPr>
            <a:endParaRPr lang="en-US"/>
          </a:p>
        </c:txPr>
      </c:legendEntry>
      <c:legendEntry>
        <c:idx val="2"/>
        <c:txPr>
          <a:bodyPr/>
          <a:lstStyle/>
          <a:p>
            <a:pPr>
              <a:defRPr b="1"/>
            </a:pPr>
            <a:endParaRPr lang="en-US"/>
          </a:p>
        </c:txPr>
      </c:legendEntry>
      <c:legendEntry>
        <c:idx val="3"/>
        <c:txPr>
          <a:bodyPr/>
          <a:lstStyle/>
          <a:p>
            <a:pPr>
              <a:defRPr b="1"/>
            </a:pPr>
            <a:endParaRPr lang="en-US"/>
          </a:p>
        </c:txPr>
      </c:legendEntry>
      <c:legendEntry>
        <c:idx val="4"/>
        <c:txPr>
          <a:bodyPr/>
          <a:lstStyle/>
          <a:p>
            <a:pPr>
              <a:defRPr b="1"/>
            </a:pPr>
            <a:endParaRPr lang="en-US"/>
          </a:p>
        </c:txPr>
      </c:legendEntry>
      <c:layout>
        <c:manualLayout>
          <c:xMode val="edge"/>
          <c:yMode val="edge"/>
          <c:x val="0.55791940308771459"/>
          <c:y val="0.23633549258377592"/>
          <c:w val="0.38659675182523584"/>
          <c:h val="0.47567552874931335"/>
        </c:manualLayout>
      </c:layout>
      <c:overlay val="0"/>
    </c:legend>
    <c:plotVisOnly val="1"/>
    <c:dispBlanksAs val="zero"/>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Retirement savings</c:v>
                </c:pt>
              </c:strCache>
            </c:strRef>
          </c:tx>
          <c:invertIfNegative val="0"/>
          <c:dLbls>
            <c:dLbl>
              <c:idx val="0"/>
              <c:layout>
                <c:manualLayout>
                  <c:x val="-8.3226369608962788E-3"/>
                  <c:y val="0.11214953271028039"/>
                </c:manualLayout>
              </c:layout>
              <c:tx>
                <c:rich>
                  <a:bodyPr/>
                  <a:lstStyle/>
                  <a:p>
                    <a:pPr>
                      <a:defRPr b="1">
                        <a:solidFill>
                          <a:schemeClr val="bg1"/>
                        </a:solidFill>
                      </a:defRPr>
                    </a:pPr>
                    <a:r>
                      <a:rPr lang="en-US" b="1" dirty="0">
                        <a:solidFill>
                          <a:schemeClr val="bg1"/>
                        </a:solidFill>
                      </a:rPr>
                      <a:t> $523,700</a:t>
                    </a:r>
                  </a:p>
                </c:rich>
              </c:tx>
              <c:sp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29EE-454C-9EDA-302CD0CB32C9}"/>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Amount Invested:  $ 72,000</c:v>
                </c:pt>
              </c:strCache>
            </c:strRef>
          </c:cat>
          <c:val>
            <c:numRef>
              <c:f>Sheet1!$B$2</c:f>
              <c:numCache>
                <c:formatCode>_("$"* #,##0.00_);_("$"* \(#,##0.00\);_("$"* "-"??_);_(@_)</c:formatCode>
                <c:ptCount val="1"/>
                <c:pt idx="0">
                  <c:v>523700</c:v>
                </c:pt>
              </c:numCache>
            </c:numRef>
          </c:val>
          <c:extLst>
            <c:ext xmlns:c16="http://schemas.microsoft.com/office/drawing/2014/chart" uri="{C3380CC4-5D6E-409C-BE32-E72D297353CC}">
              <c16:uniqueId val="{00000001-29EE-454C-9EDA-302CD0CB32C9}"/>
            </c:ext>
          </c:extLst>
        </c:ser>
        <c:dLbls>
          <c:showLegendKey val="0"/>
          <c:showVal val="0"/>
          <c:showCatName val="0"/>
          <c:showSerName val="0"/>
          <c:showPercent val="0"/>
          <c:showBubbleSize val="0"/>
        </c:dLbls>
        <c:gapWidth val="150"/>
        <c:axId val="358191872"/>
        <c:axId val="358193408"/>
      </c:barChart>
      <c:catAx>
        <c:axId val="358191872"/>
        <c:scaling>
          <c:orientation val="minMax"/>
        </c:scaling>
        <c:delete val="0"/>
        <c:axPos val="b"/>
        <c:numFmt formatCode="General" sourceLinked="0"/>
        <c:majorTickMark val="out"/>
        <c:minorTickMark val="none"/>
        <c:tickLblPos val="nextTo"/>
        <c:txPr>
          <a:bodyPr/>
          <a:lstStyle/>
          <a:p>
            <a:pPr>
              <a:defRPr sz="1800" b="1"/>
            </a:pPr>
            <a:endParaRPr lang="en-US"/>
          </a:p>
        </c:txPr>
        <c:crossAx val="358193408"/>
        <c:crosses val="autoZero"/>
        <c:auto val="1"/>
        <c:lblAlgn val="ctr"/>
        <c:lblOffset val="100"/>
        <c:noMultiLvlLbl val="0"/>
      </c:catAx>
      <c:valAx>
        <c:axId val="358193408"/>
        <c:scaling>
          <c:orientation val="minMax"/>
        </c:scaling>
        <c:delete val="0"/>
        <c:axPos val="l"/>
        <c:numFmt formatCode="_(&quot;$&quot;* #,##0.00_);_(&quot;$&quot;* \(#,##0.00\);_(&quot;$&quot;* &quot;-&quot;??_);_(@_)" sourceLinked="1"/>
        <c:majorTickMark val="out"/>
        <c:minorTickMark val="none"/>
        <c:tickLblPos val="nextTo"/>
        <c:txPr>
          <a:bodyPr/>
          <a:lstStyle/>
          <a:p>
            <a:pPr>
              <a:defRPr b="1"/>
            </a:pPr>
            <a:endParaRPr lang="en-US"/>
          </a:p>
        </c:txPr>
        <c:crossAx val="35819187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4A773C"/>
            </a:solidFill>
          </c:spPr>
          <c:invertIfNegative val="0"/>
          <c:dLbls>
            <c:dLbl>
              <c:idx val="0"/>
              <c:layout>
                <c:manualLayout>
                  <c:x val="-2.7944608065870072E-3"/>
                  <c:y val="0.10937500000000001"/>
                </c:manualLayout>
              </c:layout>
              <c:tx>
                <c:rich>
                  <a:bodyPr/>
                  <a:lstStyle/>
                  <a:p>
                    <a:pPr>
                      <a:defRPr b="1">
                        <a:solidFill>
                          <a:schemeClr val="bg1"/>
                        </a:solidFill>
                      </a:defRPr>
                    </a:pPr>
                    <a:r>
                      <a:rPr lang="en-US" b="1">
                        <a:solidFill>
                          <a:schemeClr val="bg1"/>
                        </a:solidFill>
                      </a:rPr>
                      <a:t>$142,700 </a:t>
                    </a:r>
                  </a:p>
                </c:rich>
              </c:tx>
              <c:spP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8A95-4C0A-9A0E-01E7E766F676}"/>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Amount Invested: $ 45,000</c:v>
                </c:pt>
              </c:strCache>
            </c:strRef>
          </c:cat>
          <c:val>
            <c:numRef>
              <c:f>Sheet1!$B$2</c:f>
              <c:numCache>
                <c:formatCode>"$"#,##0.00_);[Red]\("$"#,##0.00\)</c:formatCode>
                <c:ptCount val="1"/>
                <c:pt idx="0">
                  <c:v>142700</c:v>
                </c:pt>
              </c:numCache>
            </c:numRef>
          </c:val>
          <c:extLst>
            <c:ext xmlns:c16="http://schemas.microsoft.com/office/drawing/2014/chart" uri="{C3380CC4-5D6E-409C-BE32-E72D297353CC}">
              <c16:uniqueId val="{00000001-8A95-4C0A-9A0E-01E7E766F676}"/>
            </c:ext>
          </c:extLst>
        </c:ser>
        <c:dLbls>
          <c:showLegendKey val="0"/>
          <c:showVal val="0"/>
          <c:showCatName val="0"/>
          <c:showSerName val="0"/>
          <c:showPercent val="0"/>
          <c:showBubbleSize val="0"/>
        </c:dLbls>
        <c:gapWidth val="150"/>
        <c:axId val="358341632"/>
        <c:axId val="359203968"/>
      </c:barChart>
      <c:catAx>
        <c:axId val="358341632"/>
        <c:scaling>
          <c:orientation val="minMax"/>
        </c:scaling>
        <c:delete val="0"/>
        <c:axPos val="b"/>
        <c:numFmt formatCode="General" sourceLinked="0"/>
        <c:majorTickMark val="out"/>
        <c:minorTickMark val="none"/>
        <c:tickLblPos val="nextTo"/>
        <c:txPr>
          <a:bodyPr/>
          <a:lstStyle/>
          <a:p>
            <a:pPr>
              <a:defRPr b="1"/>
            </a:pPr>
            <a:endParaRPr lang="en-US"/>
          </a:p>
        </c:txPr>
        <c:crossAx val="359203968"/>
        <c:crosses val="autoZero"/>
        <c:auto val="1"/>
        <c:lblAlgn val="ctr"/>
        <c:lblOffset val="100"/>
        <c:noMultiLvlLbl val="0"/>
      </c:catAx>
      <c:valAx>
        <c:axId val="359203968"/>
        <c:scaling>
          <c:orientation val="minMax"/>
        </c:scaling>
        <c:delete val="0"/>
        <c:axPos val="l"/>
        <c:majorGridlines>
          <c:spPr>
            <a:ln>
              <a:noFill/>
            </a:ln>
          </c:spPr>
        </c:majorGridlines>
        <c:numFmt formatCode="&quot;$&quot;#,##0.00_);[Red]\(&quot;$&quot;#,##0.00\)" sourceLinked="1"/>
        <c:majorTickMark val="out"/>
        <c:minorTickMark val="none"/>
        <c:tickLblPos val="nextTo"/>
        <c:txPr>
          <a:bodyPr/>
          <a:lstStyle/>
          <a:p>
            <a:pPr>
              <a:defRPr b="1"/>
            </a:pPr>
            <a:endParaRPr lang="en-US"/>
          </a:p>
        </c:txPr>
        <c:crossAx val="35834163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4% Mix 1</c:v>
                </c:pt>
              </c:strCache>
            </c:strRef>
          </c:tx>
          <c:spPr>
            <a:ln w="38100"/>
          </c:spPr>
          <c:marker>
            <c:symbol val="none"/>
          </c:marker>
          <c:dLbls>
            <c:dLbl>
              <c:idx val="239"/>
              <c:layout>
                <c:manualLayout>
                  <c:x val="0"/>
                  <c:y val="3.24235506289913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E61-4A74-AA11-26290AF84EA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Sheet1!$A$2:$A$241</c:f>
              <c:numCache>
                <c:formatCode>mmm\-yy</c:formatCode>
                <c:ptCount val="240"/>
                <c:pt idx="0">
                  <c:v>35796</c:v>
                </c:pt>
                <c:pt idx="1">
                  <c:v>35827</c:v>
                </c:pt>
                <c:pt idx="2">
                  <c:v>35855</c:v>
                </c:pt>
                <c:pt idx="3">
                  <c:v>35886</c:v>
                </c:pt>
                <c:pt idx="4">
                  <c:v>35916</c:v>
                </c:pt>
                <c:pt idx="5">
                  <c:v>35947</c:v>
                </c:pt>
                <c:pt idx="6">
                  <c:v>35977</c:v>
                </c:pt>
                <c:pt idx="7">
                  <c:v>36008</c:v>
                </c:pt>
                <c:pt idx="8">
                  <c:v>36039</c:v>
                </c:pt>
                <c:pt idx="9">
                  <c:v>36069</c:v>
                </c:pt>
                <c:pt idx="10">
                  <c:v>36100</c:v>
                </c:pt>
                <c:pt idx="11">
                  <c:v>36130</c:v>
                </c:pt>
                <c:pt idx="12">
                  <c:v>36161</c:v>
                </c:pt>
                <c:pt idx="13">
                  <c:v>36192</c:v>
                </c:pt>
                <c:pt idx="14">
                  <c:v>36220</c:v>
                </c:pt>
                <c:pt idx="15">
                  <c:v>36251</c:v>
                </c:pt>
                <c:pt idx="16">
                  <c:v>36281</c:v>
                </c:pt>
                <c:pt idx="17">
                  <c:v>36312</c:v>
                </c:pt>
                <c:pt idx="18">
                  <c:v>36342</c:v>
                </c:pt>
                <c:pt idx="19">
                  <c:v>36373</c:v>
                </c:pt>
                <c:pt idx="20">
                  <c:v>36404</c:v>
                </c:pt>
                <c:pt idx="21">
                  <c:v>36434</c:v>
                </c:pt>
                <c:pt idx="22">
                  <c:v>36465</c:v>
                </c:pt>
                <c:pt idx="23">
                  <c:v>36495</c:v>
                </c:pt>
                <c:pt idx="24">
                  <c:v>36526</c:v>
                </c:pt>
                <c:pt idx="25">
                  <c:v>36557</c:v>
                </c:pt>
                <c:pt idx="26">
                  <c:v>36586</c:v>
                </c:pt>
                <c:pt idx="27">
                  <c:v>36617</c:v>
                </c:pt>
                <c:pt idx="28">
                  <c:v>36647</c:v>
                </c:pt>
                <c:pt idx="29">
                  <c:v>36678</c:v>
                </c:pt>
                <c:pt idx="30">
                  <c:v>36708</c:v>
                </c:pt>
                <c:pt idx="31">
                  <c:v>36739</c:v>
                </c:pt>
                <c:pt idx="32">
                  <c:v>36770</c:v>
                </c:pt>
                <c:pt idx="33">
                  <c:v>36800</c:v>
                </c:pt>
                <c:pt idx="34">
                  <c:v>36831</c:v>
                </c:pt>
                <c:pt idx="35">
                  <c:v>36861</c:v>
                </c:pt>
                <c:pt idx="36">
                  <c:v>36892</c:v>
                </c:pt>
                <c:pt idx="37">
                  <c:v>36923</c:v>
                </c:pt>
                <c:pt idx="38">
                  <c:v>36951</c:v>
                </c:pt>
                <c:pt idx="39">
                  <c:v>36982</c:v>
                </c:pt>
                <c:pt idx="40">
                  <c:v>37012</c:v>
                </c:pt>
                <c:pt idx="41">
                  <c:v>37043</c:v>
                </c:pt>
                <c:pt idx="42">
                  <c:v>37073</c:v>
                </c:pt>
                <c:pt idx="43">
                  <c:v>37104</c:v>
                </c:pt>
                <c:pt idx="44">
                  <c:v>37135</c:v>
                </c:pt>
                <c:pt idx="45">
                  <c:v>37165</c:v>
                </c:pt>
                <c:pt idx="46">
                  <c:v>37196</c:v>
                </c:pt>
                <c:pt idx="47">
                  <c:v>37226</c:v>
                </c:pt>
                <c:pt idx="48">
                  <c:v>37257</c:v>
                </c:pt>
                <c:pt idx="49">
                  <c:v>37288</c:v>
                </c:pt>
                <c:pt idx="50">
                  <c:v>37316</c:v>
                </c:pt>
                <c:pt idx="51">
                  <c:v>37347</c:v>
                </c:pt>
                <c:pt idx="52">
                  <c:v>37377</c:v>
                </c:pt>
                <c:pt idx="53">
                  <c:v>37408</c:v>
                </c:pt>
                <c:pt idx="54">
                  <c:v>37438</c:v>
                </c:pt>
                <c:pt idx="55">
                  <c:v>37469</c:v>
                </c:pt>
                <c:pt idx="56">
                  <c:v>37500</c:v>
                </c:pt>
                <c:pt idx="57">
                  <c:v>37530</c:v>
                </c:pt>
                <c:pt idx="58">
                  <c:v>37561</c:v>
                </c:pt>
                <c:pt idx="59">
                  <c:v>37591</c:v>
                </c:pt>
                <c:pt idx="60">
                  <c:v>37622</c:v>
                </c:pt>
                <c:pt idx="61">
                  <c:v>37653</c:v>
                </c:pt>
                <c:pt idx="62">
                  <c:v>37681</c:v>
                </c:pt>
                <c:pt idx="63">
                  <c:v>37712</c:v>
                </c:pt>
                <c:pt idx="64">
                  <c:v>37742</c:v>
                </c:pt>
                <c:pt idx="65">
                  <c:v>37773</c:v>
                </c:pt>
                <c:pt idx="66">
                  <c:v>37803</c:v>
                </c:pt>
                <c:pt idx="67">
                  <c:v>37834</c:v>
                </c:pt>
                <c:pt idx="68">
                  <c:v>37865</c:v>
                </c:pt>
                <c:pt idx="69">
                  <c:v>37895</c:v>
                </c:pt>
                <c:pt idx="70">
                  <c:v>37926</c:v>
                </c:pt>
                <c:pt idx="71">
                  <c:v>37956</c:v>
                </c:pt>
                <c:pt idx="72">
                  <c:v>37987</c:v>
                </c:pt>
                <c:pt idx="73">
                  <c:v>38018</c:v>
                </c:pt>
                <c:pt idx="74">
                  <c:v>38047</c:v>
                </c:pt>
                <c:pt idx="75">
                  <c:v>38078</c:v>
                </c:pt>
                <c:pt idx="76">
                  <c:v>38108</c:v>
                </c:pt>
                <c:pt idx="77">
                  <c:v>38139</c:v>
                </c:pt>
                <c:pt idx="78">
                  <c:v>38169</c:v>
                </c:pt>
                <c:pt idx="79">
                  <c:v>38200</c:v>
                </c:pt>
                <c:pt idx="80">
                  <c:v>38231</c:v>
                </c:pt>
                <c:pt idx="81">
                  <c:v>38261</c:v>
                </c:pt>
                <c:pt idx="82">
                  <c:v>38292</c:v>
                </c:pt>
                <c:pt idx="83">
                  <c:v>38322</c:v>
                </c:pt>
                <c:pt idx="84">
                  <c:v>38353</c:v>
                </c:pt>
                <c:pt idx="85">
                  <c:v>38384</c:v>
                </c:pt>
                <c:pt idx="86">
                  <c:v>38412</c:v>
                </c:pt>
                <c:pt idx="87">
                  <c:v>38443</c:v>
                </c:pt>
                <c:pt idx="88">
                  <c:v>38473</c:v>
                </c:pt>
                <c:pt idx="89">
                  <c:v>38504</c:v>
                </c:pt>
                <c:pt idx="90">
                  <c:v>38534</c:v>
                </c:pt>
                <c:pt idx="91">
                  <c:v>38565</c:v>
                </c:pt>
                <c:pt idx="92">
                  <c:v>38596</c:v>
                </c:pt>
                <c:pt idx="93">
                  <c:v>38626</c:v>
                </c:pt>
                <c:pt idx="94">
                  <c:v>38657</c:v>
                </c:pt>
                <c:pt idx="95">
                  <c:v>38687</c:v>
                </c:pt>
                <c:pt idx="96">
                  <c:v>38718</c:v>
                </c:pt>
                <c:pt idx="97">
                  <c:v>38749</c:v>
                </c:pt>
                <c:pt idx="98">
                  <c:v>38777</c:v>
                </c:pt>
                <c:pt idx="99">
                  <c:v>38808</c:v>
                </c:pt>
                <c:pt idx="100">
                  <c:v>38838</c:v>
                </c:pt>
                <c:pt idx="101">
                  <c:v>38869</c:v>
                </c:pt>
                <c:pt idx="102">
                  <c:v>38899</c:v>
                </c:pt>
                <c:pt idx="103">
                  <c:v>38930</c:v>
                </c:pt>
                <c:pt idx="104">
                  <c:v>38961</c:v>
                </c:pt>
                <c:pt idx="105">
                  <c:v>38991</c:v>
                </c:pt>
                <c:pt idx="106">
                  <c:v>39022</c:v>
                </c:pt>
                <c:pt idx="107">
                  <c:v>39052</c:v>
                </c:pt>
                <c:pt idx="108">
                  <c:v>39083</c:v>
                </c:pt>
                <c:pt idx="109">
                  <c:v>39114</c:v>
                </c:pt>
                <c:pt idx="110">
                  <c:v>39142</c:v>
                </c:pt>
                <c:pt idx="111">
                  <c:v>39173</c:v>
                </c:pt>
                <c:pt idx="112">
                  <c:v>39203</c:v>
                </c:pt>
                <c:pt idx="113">
                  <c:v>39234</c:v>
                </c:pt>
                <c:pt idx="114">
                  <c:v>39264</c:v>
                </c:pt>
                <c:pt idx="115">
                  <c:v>39295</c:v>
                </c:pt>
                <c:pt idx="116">
                  <c:v>39326</c:v>
                </c:pt>
                <c:pt idx="117">
                  <c:v>39356</c:v>
                </c:pt>
                <c:pt idx="118">
                  <c:v>39387</c:v>
                </c:pt>
                <c:pt idx="119">
                  <c:v>39417</c:v>
                </c:pt>
                <c:pt idx="120">
                  <c:v>39448</c:v>
                </c:pt>
                <c:pt idx="121">
                  <c:v>39479</c:v>
                </c:pt>
                <c:pt idx="122">
                  <c:v>39508</c:v>
                </c:pt>
                <c:pt idx="123">
                  <c:v>39539</c:v>
                </c:pt>
                <c:pt idx="124">
                  <c:v>39569</c:v>
                </c:pt>
                <c:pt idx="125">
                  <c:v>39600</c:v>
                </c:pt>
                <c:pt idx="126">
                  <c:v>39630</c:v>
                </c:pt>
                <c:pt idx="127">
                  <c:v>39661</c:v>
                </c:pt>
                <c:pt idx="128">
                  <c:v>39692</c:v>
                </c:pt>
                <c:pt idx="129">
                  <c:v>39722</c:v>
                </c:pt>
                <c:pt idx="130">
                  <c:v>39753</c:v>
                </c:pt>
                <c:pt idx="131">
                  <c:v>39783</c:v>
                </c:pt>
                <c:pt idx="132">
                  <c:v>39814</c:v>
                </c:pt>
                <c:pt idx="133">
                  <c:v>39845</c:v>
                </c:pt>
                <c:pt idx="134">
                  <c:v>39873</c:v>
                </c:pt>
                <c:pt idx="135">
                  <c:v>39904</c:v>
                </c:pt>
                <c:pt idx="136">
                  <c:v>39934</c:v>
                </c:pt>
                <c:pt idx="137">
                  <c:v>39965</c:v>
                </c:pt>
                <c:pt idx="138">
                  <c:v>39995</c:v>
                </c:pt>
                <c:pt idx="139">
                  <c:v>40026</c:v>
                </c:pt>
                <c:pt idx="140">
                  <c:v>40057</c:v>
                </c:pt>
                <c:pt idx="141">
                  <c:v>40087</c:v>
                </c:pt>
                <c:pt idx="142">
                  <c:v>40118</c:v>
                </c:pt>
                <c:pt idx="143">
                  <c:v>40148</c:v>
                </c:pt>
                <c:pt idx="144">
                  <c:v>40179</c:v>
                </c:pt>
                <c:pt idx="145">
                  <c:v>40210</c:v>
                </c:pt>
                <c:pt idx="146">
                  <c:v>40238</c:v>
                </c:pt>
                <c:pt idx="147">
                  <c:v>40269</c:v>
                </c:pt>
                <c:pt idx="148">
                  <c:v>40299</c:v>
                </c:pt>
                <c:pt idx="149">
                  <c:v>40330</c:v>
                </c:pt>
                <c:pt idx="150">
                  <c:v>40360</c:v>
                </c:pt>
                <c:pt idx="151">
                  <c:v>40391</c:v>
                </c:pt>
                <c:pt idx="152">
                  <c:v>40422</c:v>
                </c:pt>
                <c:pt idx="153">
                  <c:v>40452</c:v>
                </c:pt>
                <c:pt idx="154">
                  <c:v>40483</c:v>
                </c:pt>
                <c:pt idx="155">
                  <c:v>40513</c:v>
                </c:pt>
                <c:pt idx="156">
                  <c:v>40544</c:v>
                </c:pt>
                <c:pt idx="157">
                  <c:v>40575</c:v>
                </c:pt>
                <c:pt idx="158">
                  <c:v>40603</c:v>
                </c:pt>
                <c:pt idx="159">
                  <c:v>40634</c:v>
                </c:pt>
                <c:pt idx="160">
                  <c:v>40664</c:v>
                </c:pt>
                <c:pt idx="161">
                  <c:v>40695</c:v>
                </c:pt>
                <c:pt idx="162">
                  <c:v>40725</c:v>
                </c:pt>
                <c:pt idx="163">
                  <c:v>40756</c:v>
                </c:pt>
                <c:pt idx="164">
                  <c:v>40787</c:v>
                </c:pt>
                <c:pt idx="165">
                  <c:v>40817</c:v>
                </c:pt>
                <c:pt idx="166">
                  <c:v>40848</c:v>
                </c:pt>
                <c:pt idx="167">
                  <c:v>40878</c:v>
                </c:pt>
                <c:pt idx="168">
                  <c:v>40909</c:v>
                </c:pt>
                <c:pt idx="169">
                  <c:v>40940</c:v>
                </c:pt>
                <c:pt idx="170">
                  <c:v>40969</c:v>
                </c:pt>
                <c:pt idx="171">
                  <c:v>41000</c:v>
                </c:pt>
                <c:pt idx="172">
                  <c:v>41030</c:v>
                </c:pt>
                <c:pt idx="173">
                  <c:v>41061</c:v>
                </c:pt>
                <c:pt idx="174">
                  <c:v>41091</c:v>
                </c:pt>
                <c:pt idx="175">
                  <c:v>41122</c:v>
                </c:pt>
                <c:pt idx="176">
                  <c:v>41153</c:v>
                </c:pt>
                <c:pt idx="177">
                  <c:v>41183</c:v>
                </c:pt>
                <c:pt idx="178">
                  <c:v>41214</c:v>
                </c:pt>
                <c:pt idx="179">
                  <c:v>41244</c:v>
                </c:pt>
                <c:pt idx="180">
                  <c:v>41275</c:v>
                </c:pt>
                <c:pt idx="181">
                  <c:v>41306</c:v>
                </c:pt>
                <c:pt idx="182">
                  <c:v>41334</c:v>
                </c:pt>
                <c:pt idx="183">
                  <c:v>41365</c:v>
                </c:pt>
                <c:pt idx="184">
                  <c:v>41395</c:v>
                </c:pt>
                <c:pt idx="185">
                  <c:v>41426</c:v>
                </c:pt>
                <c:pt idx="186">
                  <c:v>41456</c:v>
                </c:pt>
                <c:pt idx="187">
                  <c:v>41487</c:v>
                </c:pt>
                <c:pt idx="188">
                  <c:v>41518</c:v>
                </c:pt>
                <c:pt idx="189">
                  <c:v>41548</c:v>
                </c:pt>
                <c:pt idx="190">
                  <c:v>41579</c:v>
                </c:pt>
                <c:pt idx="191">
                  <c:v>41609</c:v>
                </c:pt>
                <c:pt idx="192">
                  <c:v>41640</c:v>
                </c:pt>
                <c:pt idx="193">
                  <c:v>41671</c:v>
                </c:pt>
                <c:pt idx="194">
                  <c:v>41699</c:v>
                </c:pt>
                <c:pt idx="195">
                  <c:v>41730</c:v>
                </c:pt>
                <c:pt idx="196">
                  <c:v>41760</c:v>
                </c:pt>
                <c:pt idx="197">
                  <c:v>41791</c:v>
                </c:pt>
                <c:pt idx="198">
                  <c:v>41821</c:v>
                </c:pt>
                <c:pt idx="199">
                  <c:v>41852</c:v>
                </c:pt>
                <c:pt idx="200">
                  <c:v>41883</c:v>
                </c:pt>
                <c:pt idx="201">
                  <c:v>41913</c:v>
                </c:pt>
                <c:pt idx="202">
                  <c:v>41944</c:v>
                </c:pt>
                <c:pt idx="203">
                  <c:v>41974</c:v>
                </c:pt>
                <c:pt idx="204">
                  <c:v>42005</c:v>
                </c:pt>
                <c:pt idx="205">
                  <c:v>42036</c:v>
                </c:pt>
                <c:pt idx="206">
                  <c:v>42064</c:v>
                </c:pt>
                <c:pt idx="207">
                  <c:v>42095</c:v>
                </c:pt>
                <c:pt idx="208">
                  <c:v>42125</c:v>
                </c:pt>
                <c:pt idx="209">
                  <c:v>42156</c:v>
                </c:pt>
                <c:pt idx="210">
                  <c:v>42186</c:v>
                </c:pt>
                <c:pt idx="211">
                  <c:v>42217</c:v>
                </c:pt>
                <c:pt idx="212">
                  <c:v>42248</c:v>
                </c:pt>
                <c:pt idx="213">
                  <c:v>42278</c:v>
                </c:pt>
                <c:pt idx="214">
                  <c:v>42309</c:v>
                </c:pt>
                <c:pt idx="215">
                  <c:v>42339</c:v>
                </c:pt>
                <c:pt idx="216">
                  <c:v>42370</c:v>
                </c:pt>
                <c:pt idx="217">
                  <c:v>42401</c:v>
                </c:pt>
                <c:pt idx="218">
                  <c:v>42430</c:v>
                </c:pt>
                <c:pt idx="219">
                  <c:v>42461</c:v>
                </c:pt>
                <c:pt idx="220">
                  <c:v>42491</c:v>
                </c:pt>
                <c:pt idx="221">
                  <c:v>42522</c:v>
                </c:pt>
                <c:pt idx="222">
                  <c:v>42552</c:v>
                </c:pt>
                <c:pt idx="223">
                  <c:v>42583</c:v>
                </c:pt>
                <c:pt idx="224">
                  <c:v>42614</c:v>
                </c:pt>
                <c:pt idx="225">
                  <c:v>42644</c:v>
                </c:pt>
                <c:pt idx="226">
                  <c:v>42675</c:v>
                </c:pt>
                <c:pt idx="227">
                  <c:v>42705</c:v>
                </c:pt>
                <c:pt idx="228">
                  <c:v>42736</c:v>
                </c:pt>
                <c:pt idx="229">
                  <c:v>42767</c:v>
                </c:pt>
                <c:pt idx="230">
                  <c:v>42795</c:v>
                </c:pt>
                <c:pt idx="231">
                  <c:v>42826</c:v>
                </c:pt>
                <c:pt idx="232">
                  <c:v>42856</c:v>
                </c:pt>
                <c:pt idx="233">
                  <c:v>42887</c:v>
                </c:pt>
                <c:pt idx="234">
                  <c:v>42917</c:v>
                </c:pt>
                <c:pt idx="235">
                  <c:v>42948</c:v>
                </c:pt>
                <c:pt idx="236">
                  <c:v>42979</c:v>
                </c:pt>
                <c:pt idx="237">
                  <c:v>43009</c:v>
                </c:pt>
                <c:pt idx="238">
                  <c:v>43040</c:v>
                </c:pt>
                <c:pt idx="239">
                  <c:v>43070</c:v>
                </c:pt>
              </c:numCache>
            </c:numRef>
          </c:cat>
          <c:val>
            <c:numRef>
              <c:f>Sheet1!$B$2:$B$241</c:f>
              <c:numCache>
                <c:formatCode>"$"#,##0</c:formatCode>
                <c:ptCount val="240"/>
                <c:pt idx="0">
                  <c:v>166.66666666666666</c:v>
                </c:pt>
                <c:pt idx="1">
                  <c:v>338.18079916666665</c:v>
                </c:pt>
                <c:pt idx="2">
                  <c:v>512.51725924978564</c:v>
                </c:pt>
                <c:pt idx="3">
                  <c:v>682.77129559774369</c:v>
                </c:pt>
                <c:pt idx="4">
                  <c:v>848.10504931343144</c:v>
                </c:pt>
                <c:pt idx="5">
                  <c:v>1032.3180638132631</c:v>
                </c:pt>
                <c:pt idx="6">
                  <c:v>1196.2183761484262</c:v>
                </c:pt>
                <c:pt idx="7">
                  <c:v>1303.2441485065654</c:v>
                </c:pt>
                <c:pt idx="8">
                  <c:v>1517.8272579435807</c:v>
                </c:pt>
                <c:pt idx="9">
                  <c:v>1731.172523846187</c:v>
                </c:pt>
                <c:pt idx="10">
                  <c:v>1945.206788706148</c:v>
                </c:pt>
                <c:pt idx="11">
                  <c:v>2160.4133966735744</c:v>
                </c:pt>
                <c:pt idx="12">
                  <c:v>2371.3320269856458</c:v>
                </c:pt>
                <c:pt idx="13">
                  <c:v>2491.0562791125103</c:v>
                </c:pt>
                <c:pt idx="14">
                  <c:v>2705.1810180092166</c:v>
                </c:pt>
                <c:pt idx="15">
                  <c:v>2919.1515620291993</c:v>
                </c:pt>
                <c:pt idx="16">
                  <c:v>3048.3704767126865</c:v>
                </c:pt>
                <c:pt idx="17">
                  <c:v>3280.0159493494698</c:v>
                </c:pt>
                <c:pt idx="18">
                  <c:v>3401.4437668384821</c:v>
                </c:pt>
                <c:pt idx="19">
                  <c:v>3562.5621174832136</c:v>
                </c:pt>
                <c:pt idx="20">
                  <c:v>3710.8608551333177</c:v>
                </c:pt>
                <c:pt idx="21">
                  <c:v>3979.9064062693442</c:v>
                </c:pt>
                <c:pt idx="22">
                  <c:v>4181.172249982189</c:v>
                </c:pt>
                <c:pt idx="23">
                  <c:v>4439.9927265553297</c:v>
                </c:pt>
                <c:pt idx="24">
                  <c:v>4513.7663759961697</c:v>
                </c:pt>
                <c:pt idx="25">
                  <c:v>4673.7193342616756</c:v>
                </c:pt>
                <c:pt idx="26">
                  <c:v>5054.3305744396484</c:v>
                </c:pt>
                <c:pt idx="27">
                  <c:v>5157.1261710701792</c:v>
                </c:pt>
                <c:pt idx="28">
                  <c:v>5284.0839976448406</c:v>
                </c:pt>
                <c:pt idx="29">
                  <c:v>5556.0289837124446</c:v>
                </c:pt>
                <c:pt idx="30">
                  <c:v>5714.7491399251567</c:v>
                </c:pt>
                <c:pt idx="31">
                  <c:v>6064.9292596603846</c:v>
                </c:pt>
                <c:pt idx="32">
                  <c:v>6125.2479072778933</c:v>
                </c:pt>
                <c:pt idx="33">
                  <c:v>6304.5560749592769</c:v>
                </c:pt>
                <c:pt idx="34">
                  <c:v>6323.7661100443283</c:v>
                </c:pt>
                <c:pt idx="35">
                  <c:v>6560.7177376209638</c:v>
                </c:pt>
                <c:pt idx="36">
                  <c:v>6873.6987101634259</c:v>
                </c:pt>
                <c:pt idx="37">
                  <c:v>6821.0305656833552</c:v>
                </c:pt>
                <c:pt idx="38">
                  <c:v>6834.7086788438382</c:v>
                </c:pt>
                <c:pt idx="39">
                  <c:v>7204.841444740151</c:v>
                </c:pt>
                <c:pt idx="40">
                  <c:v>7414.223454880248</c:v>
                </c:pt>
                <c:pt idx="41">
                  <c:v>7524.9558481719596</c:v>
                </c:pt>
                <c:pt idx="42">
                  <c:v>7741.4000977742844</c:v>
                </c:pt>
                <c:pt idx="43">
                  <c:v>7757.8140460642517</c:v>
                </c:pt>
                <c:pt idx="44">
                  <c:v>7717.7387309431197</c:v>
                </c:pt>
                <c:pt idx="45">
                  <c:v>8018.8889244311522</c:v>
                </c:pt>
                <c:pt idx="46">
                  <c:v>8384.369507979025</c:v>
                </c:pt>
                <c:pt idx="47">
                  <c:v>8558.4739488362211</c:v>
                </c:pt>
                <c:pt idx="48">
                  <c:v>8708.3930941332164</c:v>
                </c:pt>
                <c:pt idx="49">
                  <c:v>8847.6580617157797</c:v>
                </c:pt>
                <c:pt idx="50">
                  <c:v>9083.2944348880355</c:v>
                </c:pt>
                <c:pt idx="51">
                  <c:v>9110.9362844168027</c:v>
                </c:pt>
                <c:pt idx="52">
                  <c:v>9287.6350030262402</c:v>
                </c:pt>
                <c:pt idx="53">
                  <c:v>9228.007049698921</c:v>
                </c:pt>
                <c:pt idx="54">
                  <c:v>9159.2186710706501</c:v>
                </c:pt>
                <c:pt idx="55">
                  <c:v>9421.5983943164174</c:v>
                </c:pt>
                <c:pt idx="56">
                  <c:v>9249.3246604192773</c:v>
                </c:pt>
                <c:pt idx="57">
                  <c:v>9724.42120332384</c:v>
                </c:pt>
                <c:pt idx="58">
                  <c:v>10120.581730661543</c:v>
                </c:pt>
                <c:pt idx="59">
                  <c:v>10145.529638339211</c:v>
                </c:pt>
                <c:pt idx="60">
                  <c:v>10211.654157017583</c:v>
                </c:pt>
                <c:pt idx="61">
                  <c:v>10381.846805748126</c:v>
                </c:pt>
                <c:pt idx="62">
                  <c:v>10586.683266562337</c:v>
                </c:pt>
                <c:pt idx="63">
                  <c:v>11143.203909319165</c:v>
                </c:pt>
                <c:pt idx="64">
                  <c:v>11639.574578934375</c:v>
                </c:pt>
                <c:pt idx="65">
                  <c:v>11856.773643865263</c:v>
                </c:pt>
                <c:pt idx="66">
                  <c:v>11929.33375024312</c:v>
                </c:pt>
                <c:pt idx="67">
                  <c:v>12225.95356846476</c:v>
                </c:pt>
                <c:pt idx="68">
                  <c:v>12487.869521765173</c:v>
                </c:pt>
                <c:pt idx="69">
                  <c:v>12886.38497494337</c:v>
                </c:pt>
                <c:pt idx="70">
                  <c:v>13113.838265903041</c:v>
                </c:pt>
                <c:pt idx="71">
                  <c:v>13617.208631273988</c:v>
                </c:pt>
                <c:pt idx="72">
                  <c:v>13934.747978003372</c:v>
                </c:pt>
                <c:pt idx="73">
                  <c:v>14248.292601604864</c:v>
                </c:pt>
                <c:pt idx="74">
                  <c:v>14378.72258307835</c:v>
                </c:pt>
                <c:pt idx="75">
                  <c:v>14288.375550742363</c:v>
                </c:pt>
                <c:pt idx="76">
                  <c:v>14509.454137553199</c:v>
                </c:pt>
                <c:pt idx="77">
                  <c:v>14827.669440984864</c:v>
                </c:pt>
                <c:pt idx="78">
                  <c:v>14866.274790512396</c:v>
                </c:pt>
                <c:pt idx="79">
                  <c:v>15187.041470757444</c:v>
                </c:pt>
                <c:pt idx="80">
                  <c:v>15440.750387557537</c:v>
                </c:pt>
                <c:pt idx="81">
                  <c:v>15763.140804866565</c:v>
                </c:pt>
                <c:pt idx="82">
                  <c:v>16131.719197232553</c:v>
                </c:pt>
                <c:pt idx="83">
                  <c:v>16588.74551724597</c:v>
                </c:pt>
                <c:pt idx="84">
                  <c:v>16644.946566301111</c:v>
                </c:pt>
                <c:pt idx="85">
                  <c:v>16911.951467611423</c:v>
                </c:pt>
                <c:pt idx="86">
                  <c:v>16925.03469925794</c:v>
                </c:pt>
                <c:pt idx="87">
                  <c:v>17071.900006203385</c:v>
                </c:pt>
                <c:pt idx="88">
                  <c:v>17545.060115511922</c:v>
                </c:pt>
                <c:pt idx="89">
                  <c:v>17770.931008482974</c:v>
                </c:pt>
                <c:pt idx="90">
                  <c:v>18135.933616001363</c:v>
                </c:pt>
                <c:pt idx="91">
                  <c:v>18348.289505469143</c:v>
                </c:pt>
                <c:pt idx="92">
                  <c:v>18496.845034272199</c:v>
                </c:pt>
                <c:pt idx="93">
                  <c:v>18482.482338714643</c:v>
                </c:pt>
                <c:pt idx="94">
                  <c:v>18973.618686140671</c:v>
                </c:pt>
                <c:pt idx="95">
                  <c:v>19233.127253498547</c:v>
                </c:pt>
                <c:pt idx="96">
                  <c:v>19613.725629421693</c:v>
                </c:pt>
                <c:pt idx="97">
                  <c:v>19840.277511591881</c:v>
                </c:pt>
                <c:pt idx="98">
                  <c:v>20029.149516050911</c:v>
                </c:pt>
                <c:pt idx="99">
                  <c:v>20298.241447804259</c:v>
                </c:pt>
                <c:pt idx="100">
                  <c:v>20233.437625576928</c:v>
                </c:pt>
                <c:pt idx="101">
                  <c:v>20442.108908754293</c:v>
                </c:pt>
                <c:pt idx="102">
                  <c:v>20796.130263254396</c:v>
                </c:pt>
                <c:pt idx="103">
                  <c:v>21317.084900137783</c:v>
                </c:pt>
                <c:pt idx="104">
                  <c:v>21800.841712498055</c:v>
                </c:pt>
                <c:pt idx="105">
                  <c:v>22330.310356649516</c:v>
                </c:pt>
                <c:pt idx="106">
                  <c:v>22797.098180934383</c:v>
                </c:pt>
                <c:pt idx="107">
                  <c:v>23046.475683424247</c:v>
                </c:pt>
                <c:pt idx="108">
                  <c:v>23362.90848953111</c:v>
                </c:pt>
                <c:pt idx="109">
                  <c:v>23522.330785533341</c:v>
                </c:pt>
                <c:pt idx="110">
                  <c:v>23809.682063421496</c:v>
                </c:pt>
                <c:pt idx="111">
                  <c:v>24470.765111523833</c:v>
                </c:pt>
                <c:pt idx="112">
                  <c:v>24910.977491866717</c:v>
                </c:pt>
                <c:pt idx="113">
                  <c:v>24893.780343977203</c:v>
                </c:pt>
                <c:pt idx="114">
                  <c:v>24860.207913939808</c:v>
                </c:pt>
                <c:pt idx="115">
                  <c:v>25328.165260097641</c:v>
                </c:pt>
                <c:pt idx="116">
                  <c:v>25974.463160641069</c:v>
                </c:pt>
                <c:pt idx="117">
                  <c:v>26425.463833826747</c:v>
                </c:pt>
                <c:pt idx="118">
                  <c:v>26376.770501504918</c:v>
                </c:pt>
                <c:pt idx="119">
                  <c:v>26515.687882417034</c:v>
                </c:pt>
                <c:pt idx="120">
                  <c:v>26258.160949429297</c:v>
                </c:pt>
                <c:pt idx="121">
                  <c:v>26108.591524716463</c:v>
                </c:pt>
                <c:pt idx="122">
                  <c:v>26278.019697108699</c:v>
                </c:pt>
                <c:pt idx="123">
                  <c:v>26937.414342957483</c:v>
                </c:pt>
                <c:pt idx="124">
                  <c:v>27159.946243855866</c:v>
                </c:pt>
                <c:pt idx="125">
                  <c:v>26406.051112338391</c:v>
                </c:pt>
                <c:pt idx="126">
                  <c:v>26479.832381733318</c:v>
                </c:pt>
                <c:pt idx="127">
                  <c:v>26918.716888851519</c:v>
                </c:pt>
                <c:pt idx="128">
                  <c:v>25968.926407713458</c:v>
                </c:pt>
                <c:pt idx="129">
                  <c:v>24119.95668085029</c:v>
                </c:pt>
                <c:pt idx="130">
                  <c:v>23950.745111750195</c:v>
                </c:pt>
                <c:pt idx="131">
                  <c:v>24622.989374271776</c:v>
                </c:pt>
                <c:pt idx="132">
                  <c:v>23862.344781252461</c:v>
                </c:pt>
                <c:pt idx="133">
                  <c:v>22972.529159891888</c:v>
                </c:pt>
                <c:pt idx="134">
                  <c:v>24088.46552787715</c:v>
                </c:pt>
                <c:pt idx="135">
                  <c:v>25229.899051653087</c:v>
                </c:pt>
                <c:pt idx="136">
                  <c:v>26043.962152696276</c:v>
                </c:pt>
                <c:pt idx="137">
                  <c:v>26298.414421272173</c:v>
                </c:pt>
                <c:pt idx="138">
                  <c:v>27452.112126061449</c:v>
                </c:pt>
                <c:pt idx="139">
                  <c:v>28143.730434253121</c:v>
                </c:pt>
                <c:pt idx="140">
                  <c:v>28864.15961400215</c:v>
                </c:pt>
                <c:pt idx="141">
                  <c:v>28881.044960883031</c:v>
                </c:pt>
                <c:pt idx="142">
                  <c:v>29909.258614052407</c:v>
                </c:pt>
                <c:pt idx="143">
                  <c:v>30096.861163563743</c:v>
                </c:pt>
                <c:pt idx="144">
                  <c:v>30037.586630399277</c:v>
                </c:pt>
                <c:pt idx="145">
                  <c:v>30627.095858384542</c:v>
                </c:pt>
                <c:pt idx="146">
                  <c:v>31516.498129814223</c:v>
                </c:pt>
                <c:pt idx="147">
                  <c:v>32030.270015226208</c:v>
                </c:pt>
                <c:pt idx="148">
                  <c:v>31295.652128312682</c:v>
                </c:pt>
                <c:pt idx="149">
                  <c:v>31028.471550915849</c:v>
                </c:pt>
                <c:pt idx="150">
                  <c:v>32214.464000185479</c:v>
                </c:pt>
                <c:pt idx="151">
                  <c:v>31986.559374944914</c:v>
                </c:pt>
                <c:pt idx="152">
                  <c:v>33311.086553228815</c:v>
                </c:pt>
                <c:pt idx="153">
                  <c:v>34038.68177091852</c:v>
                </c:pt>
                <c:pt idx="154">
                  <c:v>34119.624740639665</c:v>
                </c:pt>
                <c:pt idx="155">
                  <c:v>35033.508630154487</c:v>
                </c:pt>
                <c:pt idx="156">
                  <c:v>35551.299162569499</c:v>
                </c:pt>
                <c:pt idx="157">
                  <c:v>36245.780325331201</c:v>
                </c:pt>
                <c:pt idx="158">
                  <c:v>36427.878814200274</c:v>
                </c:pt>
                <c:pt idx="159">
                  <c:v>37234.7596225659</c:v>
                </c:pt>
                <c:pt idx="160">
                  <c:v>37451.962794382693</c:v>
                </c:pt>
                <c:pt idx="161">
                  <c:v>37319.829087924329</c:v>
                </c:pt>
                <c:pt idx="162">
                  <c:v>37449.643729560688</c:v>
                </c:pt>
                <c:pt idx="163">
                  <c:v>37049.046786287516</c:v>
                </c:pt>
                <c:pt idx="164">
                  <c:v>36295.396791504638</c:v>
                </c:pt>
                <c:pt idx="165">
                  <c:v>38066.560816313526</c:v>
                </c:pt>
                <c:pt idx="166">
                  <c:v>38184.77845803403</c:v>
                </c:pt>
                <c:pt idx="167">
                  <c:v>38696.590272998852</c:v>
                </c:pt>
                <c:pt idx="168">
                  <c:v>39709.790513863889</c:v>
                </c:pt>
                <c:pt idx="169">
                  <c:v>40559.360743522055</c:v>
                </c:pt>
                <c:pt idx="170">
                  <c:v>41160.187380989206</c:v>
                </c:pt>
                <c:pt idx="171">
                  <c:v>41429.301136644332</c:v>
                </c:pt>
                <c:pt idx="172">
                  <c:v>40769.084524854828</c:v>
                </c:pt>
                <c:pt idx="173">
                  <c:v>41615.236681035618</c:v>
                </c:pt>
                <c:pt idx="174">
                  <c:v>42271.84806027163</c:v>
                </c:pt>
                <c:pt idx="175">
                  <c:v>42832.266212298469</c:v>
                </c:pt>
                <c:pt idx="176">
                  <c:v>43468.624657086599</c:v>
                </c:pt>
                <c:pt idx="177">
                  <c:v>43353.259931998138</c:v>
                </c:pt>
                <c:pt idx="178">
                  <c:v>43651.821521953716</c:v>
                </c:pt>
                <c:pt idx="179">
                  <c:v>43950.952696656255</c:v>
                </c:pt>
                <c:pt idx="180">
                  <c:v>44890.246785572781</c:v>
                </c:pt>
                <c:pt idx="181">
                  <c:v>45402.270730152173</c:v>
                </c:pt>
                <c:pt idx="182">
                  <c:v>46266.741921522065</c:v>
                </c:pt>
                <c:pt idx="183">
                  <c:v>47001.156337654975</c:v>
                </c:pt>
                <c:pt idx="184">
                  <c:v>47230.597043708869</c:v>
                </c:pt>
                <c:pt idx="185">
                  <c:v>46815.151797177496</c:v>
                </c:pt>
                <c:pt idx="186">
                  <c:v>47963.710562759326</c:v>
                </c:pt>
                <c:pt idx="187">
                  <c:v>47464.576175805632</c:v>
                </c:pt>
                <c:pt idx="188">
                  <c:v>48429.041678208094</c:v>
                </c:pt>
                <c:pt idx="189">
                  <c:v>49662.517561529618</c:v>
                </c:pt>
                <c:pt idx="190">
                  <c:v>50351.106248694487</c:v>
                </c:pt>
                <c:pt idx="191">
                  <c:v>50899.828298132648</c:v>
                </c:pt>
                <c:pt idx="192">
                  <c:v>50701.366827996651</c:v>
                </c:pt>
                <c:pt idx="193">
                  <c:v>51917.290422456848</c:v>
                </c:pt>
                <c:pt idx="194">
                  <c:v>52219.032899480138</c:v>
                </c:pt>
                <c:pt idx="195">
                  <c:v>52738.678557648636</c:v>
                </c:pt>
                <c:pt idx="196">
                  <c:v>53670.927306370977</c:v>
                </c:pt>
                <c:pt idx="197">
                  <c:v>54293.765457649315</c:v>
                </c:pt>
                <c:pt idx="198">
                  <c:v>54099.842795717268</c:v>
                </c:pt>
                <c:pt idx="199">
                  <c:v>55401.203081671083</c:v>
                </c:pt>
                <c:pt idx="200">
                  <c:v>55088.090897554226</c:v>
                </c:pt>
                <c:pt idx="201">
                  <c:v>56036.763312961666</c:v>
                </c:pt>
                <c:pt idx="202">
                  <c:v>56985.277316076099</c:v>
                </c:pt>
                <c:pt idx="203">
                  <c:v>57118.607595512862</c:v>
                </c:pt>
                <c:pt idx="204">
                  <c:v>57138.572258396394</c:v>
                </c:pt>
                <c:pt idx="205">
                  <c:v>58377.143684601782</c:v>
                </c:pt>
                <c:pt idx="206">
                  <c:v>58296.587817935651</c:v>
                </c:pt>
                <c:pt idx="207">
                  <c:v>58592.844884492195</c:v>
                </c:pt>
                <c:pt idx="208">
                  <c:v>58997.411684779989</c:v>
                </c:pt>
                <c:pt idx="209">
                  <c:v>58417.787052495325</c:v>
                </c:pt>
                <c:pt idx="210">
                  <c:v>59256.847997825978</c:v>
                </c:pt>
                <c:pt idx="211">
                  <c:v>57955.82831306017</c:v>
                </c:pt>
                <c:pt idx="212">
                  <c:v>57725.574057475744</c:v>
                </c:pt>
                <c:pt idx="213">
                  <c:v>59844.383695039338</c:v>
                </c:pt>
                <c:pt idx="214">
                  <c:v>60012.233485171651</c:v>
                </c:pt>
                <c:pt idx="215">
                  <c:v>59715.080602289796</c:v>
                </c:pt>
                <c:pt idx="216">
                  <c:v>59067.32612791616</c:v>
                </c:pt>
                <c:pt idx="217">
                  <c:v>59392.268124992028</c:v>
                </c:pt>
                <c:pt idx="218">
                  <c:v>61417.853094741477</c:v>
                </c:pt>
                <c:pt idx="219">
                  <c:v>61788.021061673724</c:v>
                </c:pt>
                <c:pt idx="220">
                  <c:v>62407.628832954353</c:v>
                </c:pt>
                <c:pt idx="221">
                  <c:v>63145.446062204341</c:v>
                </c:pt>
                <c:pt idx="222">
                  <c:v>64425.102679255906</c:v>
                </c:pt>
                <c:pt idx="223">
                  <c:v>64597.09504703556</c:v>
                </c:pt>
                <c:pt idx="224">
                  <c:v>64753.937141516515</c:v>
                </c:pt>
                <c:pt idx="225">
                  <c:v>64227.690381703898</c:v>
                </c:pt>
                <c:pt idx="226">
                  <c:v>64664.657035372802</c:v>
                </c:pt>
                <c:pt idx="227">
                  <c:v>65386.639204089566</c:v>
                </c:pt>
                <c:pt idx="228">
                  <c:v>66110.743970497278</c:v>
                </c:pt>
                <c:pt idx="229">
                  <c:v>67531.232299167808</c:v>
                </c:pt>
                <c:pt idx="230">
                  <c:v>67718.013143374788</c:v>
                </c:pt>
                <c:pt idx="231">
                  <c:v>68403.181738717394</c:v>
                </c:pt>
                <c:pt idx="232">
                  <c:v>69198.039627374746</c:v>
                </c:pt>
                <c:pt idx="233">
                  <c:v>69513.471353544126</c:v>
                </c:pt>
                <c:pt idx="234">
                  <c:v>70394.891173198994</c:v>
                </c:pt>
                <c:pt idx="235">
                  <c:v>70941.227757765941</c:v>
                </c:pt>
                <c:pt idx="236">
                  <c:v>71550.377563150687</c:v>
                </c:pt>
                <c:pt idx="237">
                  <c:v>72413.24836435687</c:v>
                </c:pt>
                <c:pt idx="238">
                  <c:v>73436.146296797058</c:v>
                </c:pt>
                <c:pt idx="239">
                  <c:v>74100</c:v>
                </c:pt>
              </c:numCache>
            </c:numRef>
          </c:val>
          <c:smooth val="0"/>
          <c:extLst>
            <c:ext xmlns:c16="http://schemas.microsoft.com/office/drawing/2014/chart" uri="{C3380CC4-5D6E-409C-BE32-E72D297353CC}">
              <c16:uniqueId val="{00000001-3E61-4A74-AA11-26290AF84EAE}"/>
            </c:ext>
          </c:extLst>
        </c:ser>
        <c:ser>
          <c:idx val="1"/>
          <c:order val="1"/>
          <c:tx>
            <c:strRef>
              <c:f>Sheet1!$C$1</c:f>
              <c:strCache>
                <c:ptCount val="1"/>
                <c:pt idx="0">
                  <c:v>4% Mix 2</c:v>
                </c:pt>
              </c:strCache>
            </c:strRef>
          </c:tx>
          <c:spPr>
            <a:ln w="38100"/>
          </c:spPr>
          <c:marker>
            <c:symbol val="none"/>
          </c:marker>
          <c:dLbls>
            <c:dLbl>
              <c:idx val="23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E61-4A74-AA11-26290AF84EA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Sheet1!$A$2:$A$241</c:f>
              <c:numCache>
                <c:formatCode>mmm\-yy</c:formatCode>
                <c:ptCount val="240"/>
                <c:pt idx="0">
                  <c:v>35796</c:v>
                </c:pt>
                <c:pt idx="1">
                  <c:v>35827</c:v>
                </c:pt>
                <c:pt idx="2">
                  <c:v>35855</c:v>
                </c:pt>
                <c:pt idx="3">
                  <c:v>35886</c:v>
                </c:pt>
                <c:pt idx="4">
                  <c:v>35916</c:v>
                </c:pt>
                <c:pt idx="5">
                  <c:v>35947</c:v>
                </c:pt>
                <c:pt idx="6">
                  <c:v>35977</c:v>
                </c:pt>
                <c:pt idx="7">
                  <c:v>36008</c:v>
                </c:pt>
                <c:pt idx="8">
                  <c:v>36039</c:v>
                </c:pt>
                <c:pt idx="9">
                  <c:v>36069</c:v>
                </c:pt>
                <c:pt idx="10">
                  <c:v>36100</c:v>
                </c:pt>
                <c:pt idx="11">
                  <c:v>36130</c:v>
                </c:pt>
                <c:pt idx="12">
                  <c:v>36161</c:v>
                </c:pt>
                <c:pt idx="13">
                  <c:v>36192</c:v>
                </c:pt>
                <c:pt idx="14">
                  <c:v>36220</c:v>
                </c:pt>
                <c:pt idx="15">
                  <c:v>36251</c:v>
                </c:pt>
                <c:pt idx="16">
                  <c:v>36281</c:v>
                </c:pt>
                <c:pt idx="17">
                  <c:v>36312</c:v>
                </c:pt>
                <c:pt idx="18">
                  <c:v>36342</c:v>
                </c:pt>
                <c:pt idx="19">
                  <c:v>36373</c:v>
                </c:pt>
                <c:pt idx="20">
                  <c:v>36404</c:v>
                </c:pt>
                <c:pt idx="21">
                  <c:v>36434</c:v>
                </c:pt>
                <c:pt idx="22">
                  <c:v>36465</c:v>
                </c:pt>
                <c:pt idx="23">
                  <c:v>36495</c:v>
                </c:pt>
                <c:pt idx="24">
                  <c:v>36526</c:v>
                </c:pt>
                <c:pt idx="25">
                  <c:v>36557</c:v>
                </c:pt>
                <c:pt idx="26">
                  <c:v>36586</c:v>
                </c:pt>
                <c:pt idx="27">
                  <c:v>36617</c:v>
                </c:pt>
                <c:pt idx="28">
                  <c:v>36647</c:v>
                </c:pt>
                <c:pt idx="29">
                  <c:v>36678</c:v>
                </c:pt>
                <c:pt idx="30">
                  <c:v>36708</c:v>
                </c:pt>
                <c:pt idx="31">
                  <c:v>36739</c:v>
                </c:pt>
                <c:pt idx="32">
                  <c:v>36770</c:v>
                </c:pt>
                <c:pt idx="33">
                  <c:v>36800</c:v>
                </c:pt>
                <c:pt idx="34">
                  <c:v>36831</c:v>
                </c:pt>
                <c:pt idx="35">
                  <c:v>36861</c:v>
                </c:pt>
                <c:pt idx="36">
                  <c:v>36892</c:v>
                </c:pt>
                <c:pt idx="37">
                  <c:v>36923</c:v>
                </c:pt>
                <c:pt idx="38">
                  <c:v>36951</c:v>
                </c:pt>
                <c:pt idx="39">
                  <c:v>36982</c:v>
                </c:pt>
                <c:pt idx="40">
                  <c:v>37012</c:v>
                </c:pt>
                <c:pt idx="41">
                  <c:v>37043</c:v>
                </c:pt>
                <c:pt idx="42">
                  <c:v>37073</c:v>
                </c:pt>
                <c:pt idx="43">
                  <c:v>37104</c:v>
                </c:pt>
                <c:pt idx="44">
                  <c:v>37135</c:v>
                </c:pt>
                <c:pt idx="45">
                  <c:v>37165</c:v>
                </c:pt>
                <c:pt idx="46">
                  <c:v>37196</c:v>
                </c:pt>
                <c:pt idx="47">
                  <c:v>37226</c:v>
                </c:pt>
                <c:pt idx="48">
                  <c:v>37257</c:v>
                </c:pt>
                <c:pt idx="49">
                  <c:v>37288</c:v>
                </c:pt>
                <c:pt idx="50">
                  <c:v>37316</c:v>
                </c:pt>
                <c:pt idx="51">
                  <c:v>37347</c:v>
                </c:pt>
                <c:pt idx="52">
                  <c:v>37377</c:v>
                </c:pt>
                <c:pt idx="53">
                  <c:v>37408</c:v>
                </c:pt>
                <c:pt idx="54">
                  <c:v>37438</c:v>
                </c:pt>
                <c:pt idx="55">
                  <c:v>37469</c:v>
                </c:pt>
                <c:pt idx="56">
                  <c:v>37500</c:v>
                </c:pt>
                <c:pt idx="57">
                  <c:v>37530</c:v>
                </c:pt>
                <c:pt idx="58">
                  <c:v>37561</c:v>
                </c:pt>
                <c:pt idx="59">
                  <c:v>37591</c:v>
                </c:pt>
                <c:pt idx="60">
                  <c:v>37622</c:v>
                </c:pt>
                <c:pt idx="61">
                  <c:v>37653</c:v>
                </c:pt>
                <c:pt idx="62">
                  <c:v>37681</c:v>
                </c:pt>
                <c:pt idx="63">
                  <c:v>37712</c:v>
                </c:pt>
                <c:pt idx="64">
                  <c:v>37742</c:v>
                </c:pt>
                <c:pt idx="65">
                  <c:v>37773</c:v>
                </c:pt>
                <c:pt idx="66">
                  <c:v>37803</c:v>
                </c:pt>
                <c:pt idx="67">
                  <c:v>37834</c:v>
                </c:pt>
                <c:pt idx="68">
                  <c:v>37865</c:v>
                </c:pt>
                <c:pt idx="69">
                  <c:v>37895</c:v>
                </c:pt>
                <c:pt idx="70">
                  <c:v>37926</c:v>
                </c:pt>
                <c:pt idx="71">
                  <c:v>37956</c:v>
                </c:pt>
                <c:pt idx="72">
                  <c:v>37987</c:v>
                </c:pt>
                <c:pt idx="73">
                  <c:v>38018</c:v>
                </c:pt>
                <c:pt idx="74">
                  <c:v>38047</c:v>
                </c:pt>
                <c:pt idx="75">
                  <c:v>38078</c:v>
                </c:pt>
                <c:pt idx="76">
                  <c:v>38108</c:v>
                </c:pt>
                <c:pt idx="77">
                  <c:v>38139</c:v>
                </c:pt>
                <c:pt idx="78">
                  <c:v>38169</c:v>
                </c:pt>
                <c:pt idx="79">
                  <c:v>38200</c:v>
                </c:pt>
                <c:pt idx="80">
                  <c:v>38231</c:v>
                </c:pt>
                <c:pt idx="81">
                  <c:v>38261</c:v>
                </c:pt>
                <c:pt idx="82">
                  <c:v>38292</c:v>
                </c:pt>
                <c:pt idx="83">
                  <c:v>38322</c:v>
                </c:pt>
                <c:pt idx="84">
                  <c:v>38353</c:v>
                </c:pt>
                <c:pt idx="85">
                  <c:v>38384</c:v>
                </c:pt>
                <c:pt idx="86">
                  <c:v>38412</c:v>
                </c:pt>
                <c:pt idx="87">
                  <c:v>38443</c:v>
                </c:pt>
                <c:pt idx="88">
                  <c:v>38473</c:v>
                </c:pt>
                <c:pt idx="89">
                  <c:v>38504</c:v>
                </c:pt>
                <c:pt idx="90">
                  <c:v>38534</c:v>
                </c:pt>
                <c:pt idx="91">
                  <c:v>38565</c:v>
                </c:pt>
                <c:pt idx="92">
                  <c:v>38596</c:v>
                </c:pt>
                <c:pt idx="93">
                  <c:v>38626</c:v>
                </c:pt>
                <c:pt idx="94">
                  <c:v>38657</c:v>
                </c:pt>
                <c:pt idx="95">
                  <c:v>38687</c:v>
                </c:pt>
                <c:pt idx="96">
                  <c:v>38718</c:v>
                </c:pt>
                <c:pt idx="97">
                  <c:v>38749</c:v>
                </c:pt>
                <c:pt idx="98">
                  <c:v>38777</c:v>
                </c:pt>
                <c:pt idx="99">
                  <c:v>38808</c:v>
                </c:pt>
                <c:pt idx="100">
                  <c:v>38838</c:v>
                </c:pt>
                <c:pt idx="101">
                  <c:v>38869</c:v>
                </c:pt>
                <c:pt idx="102">
                  <c:v>38899</c:v>
                </c:pt>
                <c:pt idx="103">
                  <c:v>38930</c:v>
                </c:pt>
                <c:pt idx="104">
                  <c:v>38961</c:v>
                </c:pt>
                <c:pt idx="105">
                  <c:v>38991</c:v>
                </c:pt>
                <c:pt idx="106">
                  <c:v>39022</c:v>
                </c:pt>
                <c:pt idx="107">
                  <c:v>39052</c:v>
                </c:pt>
                <c:pt idx="108">
                  <c:v>39083</c:v>
                </c:pt>
                <c:pt idx="109">
                  <c:v>39114</c:v>
                </c:pt>
                <c:pt idx="110">
                  <c:v>39142</c:v>
                </c:pt>
                <c:pt idx="111">
                  <c:v>39173</c:v>
                </c:pt>
                <c:pt idx="112">
                  <c:v>39203</c:v>
                </c:pt>
                <c:pt idx="113">
                  <c:v>39234</c:v>
                </c:pt>
                <c:pt idx="114">
                  <c:v>39264</c:v>
                </c:pt>
                <c:pt idx="115">
                  <c:v>39295</c:v>
                </c:pt>
                <c:pt idx="116">
                  <c:v>39326</c:v>
                </c:pt>
                <c:pt idx="117">
                  <c:v>39356</c:v>
                </c:pt>
                <c:pt idx="118">
                  <c:v>39387</c:v>
                </c:pt>
                <c:pt idx="119">
                  <c:v>39417</c:v>
                </c:pt>
                <c:pt idx="120">
                  <c:v>39448</c:v>
                </c:pt>
                <c:pt idx="121">
                  <c:v>39479</c:v>
                </c:pt>
                <c:pt idx="122">
                  <c:v>39508</c:v>
                </c:pt>
                <c:pt idx="123">
                  <c:v>39539</c:v>
                </c:pt>
                <c:pt idx="124">
                  <c:v>39569</c:v>
                </c:pt>
                <c:pt idx="125">
                  <c:v>39600</c:v>
                </c:pt>
                <c:pt idx="126">
                  <c:v>39630</c:v>
                </c:pt>
                <c:pt idx="127">
                  <c:v>39661</c:v>
                </c:pt>
                <c:pt idx="128">
                  <c:v>39692</c:v>
                </c:pt>
                <c:pt idx="129">
                  <c:v>39722</c:v>
                </c:pt>
                <c:pt idx="130">
                  <c:v>39753</c:v>
                </c:pt>
                <c:pt idx="131">
                  <c:v>39783</c:v>
                </c:pt>
                <c:pt idx="132">
                  <c:v>39814</c:v>
                </c:pt>
                <c:pt idx="133">
                  <c:v>39845</c:v>
                </c:pt>
                <c:pt idx="134">
                  <c:v>39873</c:v>
                </c:pt>
                <c:pt idx="135">
                  <c:v>39904</c:v>
                </c:pt>
                <c:pt idx="136">
                  <c:v>39934</c:v>
                </c:pt>
                <c:pt idx="137">
                  <c:v>39965</c:v>
                </c:pt>
                <c:pt idx="138">
                  <c:v>39995</c:v>
                </c:pt>
                <c:pt idx="139">
                  <c:v>40026</c:v>
                </c:pt>
                <c:pt idx="140">
                  <c:v>40057</c:v>
                </c:pt>
                <c:pt idx="141">
                  <c:v>40087</c:v>
                </c:pt>
                <c:pt idx="142">
                  <c:v>40118</c:v>
                </c:pt>
                <c:pt idx="143">
                  <c:v>40148</c:v>
                </c:pt>
                <c:pt idx="144">
                  <c:v>40179</c:v>
                </c:pt>
                <c:pt idx="145">
                  <c:v>40210</c:v>
                </c:pt>
                <c:pt idx="146">
                  <c:v>40238</c:v>
                </c:pt>
                <c:pt idx="147">
                  <c:v>40269</c:v>
                </c:pt>
                <c:pt idx="148">
                  <c:v>40299</c:v>
                </c:pt>
                <c:pt idx="149">
                  <c:v>40330</c:v>
                </c:pt>
                <c:pt idx="150">
                  <c:v>40360</c:v>
                </c:pt>
                <c:pt idx="151">
                  <c:v>40391</c:v>
                </c:pt>
                <c:pt idx="152">
                  <c:v>40422</c:v>
                </c:pt>
                <c:pt idx="153">
                  <c:v>40452</c:v>
                </c:pt>
                <c:pt idx="154">
                  <c:v>40483</c:v>
                </c:pt>
                <c:pt idx="155">
                  <c:v>40513</c:v>
                </c:pt>
                <c:pt idx="156">
                  <c:v>40544</c:v>
                </c:pt>
                <c:pt idx="157">
                  <c:v>40575</c:v>
                </c:pt>
                <c:pt idx="158">
                  <c:v>40603</c:v>
                </c:pt>
                <c:pt idx="159">
                  <c:v>40634</c:v>
                </c:pt>
                <c:pt idx="160">
                  <c:v>40664</c:v>
                </c:pt>
                <c:pt idx="161">
                  <c:v>40695</c:v>
                </c:pt>
                <c:pt idx="162">
                  <c:v>40725</c:v>
                </c:pt>
                <c:pt idx="163">
                  <c:v>40756</c:v>
                </c:pt>
                <c:pt idx="164">
                  <c:v>40787</c:v>
                </c:pt>
                <c:pt idx="165">
                  <c:v>40817</c:v>
                </c:pt>
                <c:pt idx="166">
                  <c:v>40848</c:v>
                </c:pt>
                <c:pt idx="167">
                  <c:v>40878</c:v>
                </c:pt>
                <c:pt idx="168">
                  <c:v>40909</c:v>
                </c:pt>
                <c:pt idx="169">
                  <c:v>40940</c:v>
                </c:pt>
                <c:pt idx="170">
                  <c:v>40969</c:v>
                </c:pt>
                <c:pt idx="171">
                  <c:v>41000</c:v>
                </c:pt>
                <c:pt idx="172">
                  <c:v>41030</c:v>
                </c:pt>
                <c:pt idx="173">
                  <c:v>41061</c:v>
                </c:pt>
                <c:pt idx="174">
                  <c:v>41091</c:v>
                </c:pt>
                <c:pt idx="175">
                  <c:v>41122</c:v>
                </c:pt>
                <c:pt idx="176">
                  <c:v>41153</c:v>
                </c:pt>
                <c:pt idx="177">
                  <c:v>41183</c:v>
                </c:pt>
                <c:pt idx="178">
                  <c:v>41214</c:v>
                </c:pt>
                <c:pt idx="179">
                  <c:v>41244</c:v>
                </c:pt>
                <c:pt idx="180">
                  <c:v>41275</c:v>
                </c:pt>
                <c:pt idx="181">
                  <c:v>41306</c:v>
                </c:pt>
                <c:pt idx="182">
                  <c:v>41334</c:v>
                </c:pt>
                <c:pt idx="183">
                  <c:v>41365</c:v>
                </c:pt>
                <c:pt idx="184">
                  <c:v>41395</c:v>
                </c:pt>
                <c:pt idx="185">
                  <c:v>41426</c:v>
                </c:pt>
                <c:pt idx="186">
                  <c:v>41456</c:v>
                </c:pt>
                <c:pt idx="187">
                  <c:v>41487</c:v>
                </c:pt>
                <c:pt idx="188">
                  <c:v>41518</c:v>
                </c:pt>
                <c:pt idx="189">
                  <c:v>41548</c:v>
                </c:pt>
                <c:pt idx="190">
                  <c:v>41579</c:v>
                </c:pt>
                <c:pt idx="191">
                  <c:v>41609</c:v>
                </c:pt>
                <c:pt idx="192">
                  <c:v>41640</c:v>
                </c:pt>
                <c:pt idx="193">
                  <c:v>41671</c:v>
                </c:pt>
                <c:pt idx="194">
                  <c:v>41699</c:v>
                </c:pt>
                <c:pt idx="195">
                  <c:v>41730</c:v>
                </c:pt>
                <c:pt idx="196">
                  <c:v>41760</c:v>
                </c:pt>
                <c:pt idx="197">
                  <c:v>41791</c:v>
                </c:pt>
                <c:pt idx="198">
                  <c:v>41821</c:v>
                </c:pt>
                <c:pt idx="199">
                  <c:v>41852</c:v>
                </c:pt>
                <c:pt idx="200">
                  <c:v>41883</c:v>
                </c:pt>
                <c:pt idx="201">
                  <c:v>41913</c:v>
                </c:pt>
                <c:pt idx="202">
                  <c:v>41944</c:v>
                </c:pt>
                <c:pt idx="203">
                  <c:v>41974</c:v>
                </c:pt>
                <c:pt idx="204">
                  <c:v>42005</c:v>
                </c:pt>
                <c:pt idx="205">
                  <c:v>42036</c:v>
                </c:pt>
                <c:pt idx="206">
                  <c:v>42064</c:v>
                </c:pt>
                <c:pt idx="207">
                  <c:v>42095</c:v>
                </c:pt>
                <c:pt idx="208">
                  <c:v>42125</c:v>
                </c:pt>
                <c:pt idx="209">
                  <c:v>42156</c:v>
                </c:pt>
                <c:pt idx="210">
                  <c:v>42186</c:v>
                </c:pt>
                <c:pt idx="211">
                  <c:v>42217</c:v>
                </c:pt>
                <c:pt idx="212">
                  <c:v>42248</c:v>
                </c:pt>
                <c:pt idx="213">
                  <c:v>42278</c:v>
                </c:pt>
                <c:pt idx="214">
                  <c:v>42309</c:v>
                </c:pt>
                <c:pt idx="215">
                  <c:v>42339</c:v>
                </c:pt>
                <c:pt idx="216">
                  <c:v>42370</c:v>
                </c:pt>
                <c:pt idx="217">
                  <c:v>42401</c:v>
                </c:pt>
                <c:pt idx="218">
                  <c:v>42430</c:v>
                </c:pt>
                <c:pt idx="219">
                  <c:v>42461</c:v>
                </c:pt>
                <c:pt idx="220">
                  <c:v>42491</c:v>
                </c:pt>
                <c:pt idx="221">
                  <c:v>42522</c:v>
                </c:pt>
                <c:pt idx="222">
                  <c:v>42552</c:v>
                </c:pt>
                <c:pt idx="223">
                  <c:v>42583</c:v>
                </c:pt>
                <c:pt idx="224">
                  <c:v>42614</c:v>
                </c:pt>
                <c:pt idx="225">
                  <c:v>42644</c:v>
                </c:pt>
                <c:pt idx="226">
                  <c:v>42675</c:v>
                </c:pt>
                <c:pt idx="227">
                  <c:v>42705</c:v>
                </c:pt>
                <c:pt idx="228">
                  <c:v>42736</c:v>
                </c:pt>
                <c:pt idx="229">
                  <c:v>42767</c:v>
                </c:pt>
                <c:pt idx="230">
                  <c:v>42795</c:v>
                </c:pt>
                <c:pt idx="231">
                  <c:v>42826</c:v>
                </c:pt>
                <c:pt idx="232">
                  <c:v>42856</c:v>
                </c:pt>
                <c:pt idx="233">
                  <c:v>42887</c:v>
                </c:pt>
                <c:pt idx="234">
                  <c:v>42917</c:v>
                </c:pt>
                <c:pt idx="235">
                  <c:v>42948</c:v>
                </c:pt>
                <c:pt idx="236">
                  <c:v>42979</c:v>
                </c:pt>
                <c:pt idx="237">
                  <c:v>43009</c:v>
                </c:pt>
                <c:pt idx="238">
                  <c:v>43040</c:v>
                </c:pt>
                <c:pt idx="239">
                  <c:v>43070</c:v>
                </c:pt>
              </c:numCache>
            </c:numRef>
          </c:cat>
          <c:val>
            <c:numRef>
              <c:f>Sheet1!$C$2:$C$241</c:f>
              <c:numCache>
                <c:formatCode>"$"#,##0</c:formatCode>
                <c:ptCount val="240"/>
                <c:pt idx="0">
                  <c:v>166.66666666666666</c:v>
                </c:pt>
                <c:pt idx="1">
                  <c:v>340.57163833333334</c:v>
                </c:pt>
                <c:pt idx="2">
                  <c:v>518.20120727217488</c:v>
                </c:pt>
                <c:pt idx="3">
                  <c:v>689.02366106872967</c:v>
                </c:pt>
                <c:pt idx="4">
                  <c:v>850.84549920401116</c:v>
                </c:pt>
                <c:pt idx="5">
                  <c:v>1040.7679770537666</c:v>
                </c:pt>
                <c:pt idx="6">
                  <c:v>1201.8805854108857</c:v>
                </c:pt>
                <c:pt idx="7">
                  <c:v>1270.6758204156258</c:v>
                </c:pt>
                <c:pt idx="8">
                  <c:v>1495.6216523829091</c:v>
                </c:pt>
                <c:pt idx="9">
                  <c:v>1733.5034059191614</c:v>
                </c:pt>
                <c:pt idx="10">
                  <c:v>1966.8135362542787</c:v>
                </c:pt>
                <c:pt idx="11">
                  <c:v>2203.9755400809208</c:v>
                </c:pt>
                <c:pt idx="12">
                  <c:v>2431.4617933663367</c:v>
                </c:pt>
                <c:pt idx="13">
                  <c:v>2540.8500282743139</c:v>
                </c:pt>
                <c:pt idx="14">
                  <c:v>2773.6743062286755</c:v>
                </c:pt>
                <c:pt idx="15">
                  <c:v>3008.4834937810456</c:v>
                </c:pt>
                <c:pt idx="16">
                  <c:v>3125.7442428161407</c:v>
                </c:pt>
                <c:pt idx="17">
                  <c:v>3394.6559103693116</c:v>
                </c:pt>
                <c:pt idx="18">
                  <c:v>3494.7821952623149</c:v>
                </c:pt>
                <c:pt idx="19">
                  <c:v>3651.8238473371875</c:v>
                </c:pt>
                <c:pt idx="20">
                  <c:v>3772.5729191662977</c:v>
                </c:pt>
                <c:pt idx="21">
                  <c:v>4088.2033623934353</c:v>
                </c:pt>
                <c:pt idx="22">
                  <c:v>4306.2681890751546</c:v>
                </c:pt>
                <c:pt idx="23">
                  <c:v>4620.7552195518847</c:v>
                </c:pt>
                <c:pt idx="24">
                  <c:v>4645.5896992640464</c:v>
                </c:pt>
                <c:pt idx="25">
                  <c:v>4778.3361746384644</c:v>
                </c:pt>
                <c:pt idx="26">
                  <c:v>5246.6467325526419</c:v>
                </c:pt>
                <c:pt idx="27">
                  <c:v>5316.4886324287427</c:v>
                </c:pt>
                <c:pt idx="28">
                  <c:v>5419.4999174016139</c:v>
                </c:pt>
                <c:pt idx="29">
                  <c:v>5702.6810089374885</c:v>
                </c:pt>
                <c:pt idx="30">
                  <c:v>5834.1992012055689</c:v>
                </c:pt>
                <c:pt idx="31">
                  <c:v>6246.5527475338049</c:v>
                </c:pt>
                <c:pt idx="32">
                  <c:v>6230.2790600390208</c:v>
                </c:pt>
                <c:pt idx="33">
                  <c:v>6396.7332118869499</c:v>
                </c:pt>
                <c:pt idx="34">
                  <c:v>6295.5520274655591</c:v>
                </c:pt>
                <c:pt idx="35">
                  <c:v>6519.1280291952244</c:v>
                </c:pt>
                <c:pt idx="36">
                  <c:v>6859.8187767418794</c:v>
                </c:pt>
                <c:pt idx="37">
                  <c:v>6672.0647431238322</c:v>
                </c:pt>
                <c:pt idx="38">
                  <c:v>6598.074704951342</c:v>
                </c:pt>
                <c:pt idx="39">
                  <c:v>7066.6012439663746</c:v>
                </c:pt>
                <c:pt idx="40">
                  <c:v>7276.9804926079678</c:v>
                </c:pt>
                <c:pt idx="41">
                  <c:v>7348.0073328261924</c:v>
                </c:pt>
                <c:pt idx="42">
                  <c:v>7522.9772477789538</c:v>
                </c:pt>
                <c:pt idx="43">
                  <c:v>7435.322220836978</c:v>
                </c:pt>
                <c:pt idx="44">
                  <c:v>7269.7563103567645</c:v>
                </c:pt>
                <c:pt idx="45">
                  <c:v>7567.0859420676279</c:v>
                </c:pt>
                <c:pt idx="46">
                  <c:v>8052.3178463922113</c:v>
                </c:pt>
                <c:pt idx="47">
                  <c:v>8247.2594219447001</c:v>
                </c:pt>
                <c:pt idx="48">
                  <c:v>8363.0578996953482</c:v>
                </c:pt>
                <c:pt idx="49">
                  <c:v>8458.4345992324306</c:v>
                </c:pt>
                <c:pt idx="50">
                  <c:v>8775.0989158645843</c:v>
                </c:pt>
                <c:pt idx="51">
                  <c:v>8674.8823566338197</c:v>
                </c:pt>
                <c:pt idx="52">
                  <c:v>8826.6056709529475</c:v>
                </c:pt>
                <c:pt idx="53">
                  <c:v>8640.295494177637</c:v>
                </c:pt>
                <c:pt idx="54">
                  <c:v>8435.4855301124226</c:v>
                </c:pt>
                <c:pt idx="55">
                  <c:v>8679.392647938972</c:v>
                </c:pt>
                <c:pt idx="56">
                  <c:v>8323.4763814424387</c:v>
                </c:pt>
                <c:pt idx="57">
                  <c:v>8919.3894694816281</c:v>
                </c:pt>
                <c:pt idx="58">
                  <c:v>9401.3800118887739</c:v>
                </c:pt>
                <c:pt idx="59">
                  <c:v>9296.1912033726567</c:v>
                </c:pt>
                <c:pt idx="60">
                  <c:v>9320.2614550468115</c:v>
                </c:pt>
                <c:pt idx="61">
                  <c:v>9442.4523932656812</c:v>
                </c:pt>
                <c:pt idx="62">
                  <c:v>9662.8349054090613</c:v>
                </c:pt>
                <c:pt idx="63">
                  <c:v>10332.028510220014</c:v>
                </c:pt>
                <c:pt idx="64">
                  <c:v>10883.936225121595</c:v>
                </c:pt>
                <c:pt idx="65">
                  <c:v>11128.401485604156</c:v>
                </c:pt>
                <c:pt idx="66">
                  <c:v>11301.584610328746</c:v>
                </c:pt>
                <c:pt idx="67">
                  <c:v>11623.789561226753</c:v>
                </c:pt>
                <c:pt idx="68">
                  <c:v>11809.678837404506</c:v>
                </c:pt>
                <c:pt idx="69">
                  <c:v>12345.225310235461</c:v>
                </c:pt>
                <c:pt idx="70">
                  <c:v>12586.922305865639</c:v>
                </c:pt>
                <c:pt idx="71">
                  <c:v>13189.068793086184</c:v>
                </c:pt>
                <c:pt idx="72">
                  <c:v>13533.825345414885</c:v>
                </c:pt>
                <c:pt idx="73">
                  <c:v>13858.31996446519</c:v>
                </c:pt>
                <c:pt idx="74">
                  <c:v>13931.8002388604</c:v>
                </c:pt>
                <c:pt idx="75">
                  <c:v>13859.545029828756</c:v>
                </c:pt>
                <c:pt idx="76">
                  <c:v>14124.787017542827</c:v>
                </c:pt>
                <c:pt idx="77">
                  <c:v>14481.382350345142</c:v>
                </c:pt>
                <c:pt idx="78">
                  <c:v>14404.888795249222</c:v>
                </c:pt>
                <c:pt idx="79">
                  <c:v>14690.534513555793</c:v>
                </c:pt>
                <c:pt idx="80">
                  <c:v>14966.362135032337</c:v>
                </c:pt>
                <c:pt idx="81">
                  <c:v>15309.873282313625</c:v>
                </c:pt>
                <c:pt idx="82">
                  <c:v>15813.770068473616</c:v>
                </c:pt>
                <c:pt idx="83">
                  <c:v>16349.564918832608</c:v>
                </c:pt>
                <c:pt idx="84">
                  <c:v>16310.791454502982</c:v>
                </c:pt>
                <c:pt idx="85">
                  <c:v>16657.433025157781</c:v>
                </c:pt>
                <c:pt idx="86">
                  <c:v>16624.94059081205</c:v>
                </c:pt>
                <c:pt idx="87">
                  <c:v>16673.528118184255</c:v>
                </c:pt>
                <c:pt idx="88">
                  <c:v>17216.610186441645</c:v>
                </c:pt>
                <c:pt idx="89">
                  <c:v>17430.153206327344</c:v>
                </c:pt>
                <c:pt idx="90">
                  <c:v>17942.571886960599</c:v>
                </c:pt>
                <c:pt idx="91">
                  <c:v>18084.809921428889</c:v>
                </c:pt>
                <c:pt idx="92">
                  <c:v>18288.374121537749</c:v>
                </c:pt>
                <c:pt idx="93">
                  <c:v>18234.086870115199</c:v>
                </c:pt>
                <c:pt idx="94">
                  <c:v>18844.045157794266</c:v>
                </c:pt>
                <c:pt idx="95">
                  <c:v>19074.347034316092</c:v>
                </c:pt>
                <c:pt idx="96">
                  <c:v>19550.8457588565</c:v>
                </c:pt>
                <c:pt idx="97">
                  <c:v>19774.996213240272</c:v>
                </c:pt>
                <c:pt idx="98">
                  <c:v>20038.474735618216</c:v>
                </c:pt>
                <c:pt idx="99">
                  <c:v>20363.121530944543</c:v>
                </c:pt>
                <c:pt idx="100">
                  <c:v>20179.635159481932</c:v>
                </c:pt>
                <c:pt idx="101">
                  <c:v>20383.331456666248</c:v>
                </c:pt>
                <c:pt idx="102">
                  <c:v>20716.450242507883</c:v>
                </c:pt>
                <c:pt idx="103">
                  <c:v>21282.741999136088</c:v>
                </c:pt>
                <c:pt idx="104">
                  <c:v>21843.267514893607</c:v>
                </c:pt>
                <c:pt idx="105">
                  <c:v>22489.516225810276</c:v>
                </c:pt>
                <c:pt idx="106">
                  <c:v>23000.275189473788</c:v>
                </c:pt>
                <c:pt idx="107">
                  <c:v>23330.113168422642</c:v>
                </c:pt>
                <c:pt idx="108">
                  <c:v>23715.456718635043</c:v>
                </c:pt>
                <c:pt idx="109">
                  <c:v>23722.586662100646</c:v>
                </c:pt>
                <c:pt idx="110">
                  <c:v>24058.854640945869</c:v>
                </c:pt>
                <c:pt idx="111">
                  <c:v>24913.79461529525</c:v>
                </c:pt>
                <c:pt idx="112">
                  <c:v>25555.93806253947</c:v>
                </c:pt>
                <c:pt idx="113">
                  <c:v>25455.340984507478</c:v>
                </c:pt>
                <c:pt idx="114">
                  <c:v>25222.413272147089</c:v>
                </c:pt>
                <c:pt idx="115">
                  <c:v>25718.881404708769</c:v>
                </c:pt>
                <c:pt idx="116">
                  <c:v>26530.866954421337</c:v>
                </c:pt>
                <c:pt idx="117">
                  <c:v>27031.826524343756</c:v>
                </c:pt>
                <c:pt idx="118">
                  <c:v>26674.905363194186</c:v>
                </c:pt>
                <c:pt idx="119">
                  <c:v>26761.182134316852</c:v>
                </c:pt>
                <c:pt idx="120">
                  <c:v>26107.380661657535</c:v>
                </c:pt>
                <c:pt idx="121">
                  <c:v>25781.710949847176</c:v>
                </c:pt>
                <c:pt idx="122">
                  <c:v>25913.11545481352</c:v>
                </c:pt>
                <c:pt idx="123">
                  <c:v>26824.378650549206</c:v>
                </c:pt>
                <c:pt idx="124">
                  <c:v>27143.956614738181</c:v>
                </c:pt>
                <c:pt idx="125">
                  <c:v>25934.489012214799</c:v>
                </c:pt>
                <c:pt idx="126">
                  <c:v>25967.654784552411</c:v>
                </c:pt>
                <c:pt idx="127">
                  <c:v>26437.504986920285</c:v>
                </c:pt>
                <c:pt idx="128">
                  <c:v>25087.929189452349</c:v>
                </c:pt>
                <c:pt idx="129">
                  <c:v>22551.914388743186</c:v>
                </c:pt>
                <c:pt idx="130">
                  <c:v>21969.838328576348</c:v>
                </c:pt>
                <c:pt idx="131">
                  <c:v>22523.615084481215</c:v>
                </c:pt>
                <c:pt idx="132">
                  <c:v>21491.953578321365</c:v>
                </c:pt>
                <c:pt idx="133">
                  <c:v>20261.456497320549</c:v>
                </c:pt>
                <c:pt idx="134">
                  <c:v>21577.906114277615</c:v>
                </c:pt>
                <c:pt idx="135">
                  <c:v>23015.0896030107</c:v>
                </c:pt>
                <c:pt idx="136">
                  <c:v>24004.556309926218</c:v>
                </c:pt>
                <c:pt idx="137">
                  <c:v>24241.049350351706</c:v>
                </c:pt>
                <c:pt idx="138">
                  <c:v>25625.403074046957</c:v>
                </c:pt>
                <c:pt idx="139">
                  <c:v>26427.13898001712</c:v>
                </c:pt>
                <c:pt idx="140">
                  <c:v>27269.196637997171</c:v>
                </c:pt>
                <c:pt idx="141">
                  <c:v>27172.674107928276</c:v>
                </c:pt>
                <c:pt idx="142">
                  <c:v>28423.022885948951</c:v>
                </c:pt>
                <c:pt idx="143">
                  <c:v>28785.956778708129</c:v>
                </c:pt>
                <c:pt idx="144">
                  <c:v>28463.386247610473</c:v>
                </c:pt>
                <c:pt idx="145">
                  <c:v>29191.063695512781</c:v>
                </c:pt>
                <c:pt idx="146">
                  <c:v>30404.160229021352</c:v>
                </c:pt>
                <c:pt idx="147">
                  <c:v>30954.054005003509</c:v>
                </c:pt>
                <c:pt idx="148">
                  <c:v>29716.10153835543</c:v>
                </c:pt>
                <c:pt idx="149">
                  <c:v>29089.599692167019</c:v>
                </c:pt>
                <c:pt idx="150">
                  <c:v>30572.758954614252</c:v>
                </c:pt>
                <c:pt idx="151">
                  <c:v>30029.709289180915</c:v>
                </c:pt>
                <c:pt idx="152">
                  <c:v>31814.419634832931</c:v>
                </c:pt>
                <c:pt idx="153">
                  <c:v>32741.71912632963</c:v>
                </c:pt>
                <c:pt idx="154">
                  <c:v>32854.79152779279</c:v>
                </c:pt>
                <c:pt idx="155">
                  <c:v>34233.055840806897</c:v>
                </c:pt>
                <c:pt idx="156">
                  <c:v>34898.96061965853</c:v>
                </c:pt>
                <c:pt idx="157">
                  <c:v>35809.580295501066</c:v>
                </c:pt>
                <c:pt idx="158">
                  <c:v>35991.156997115373</c:v>
                </c:pt>
                <c:pt idx="159">
                  <c:v>36934.802920505186</c:v>
                </c:pt>
                <c:pt idx="160">
                  <c:v>36995.528014562849</c:v>
                </c:pt>
                <c:pt idx="161">
                  <c:v>36759.860175054979</c:v>
                </c:pt>
                <c:pt idx="162">
                  <c:v>36653.180153861329</c:v>
                </c:pt>
                <c:pt idx="163">
                  <c:v>35785.996958217736</c:v>
                </c:pt>
                <c:pt idx="164">
                  <c:v>34521.494646552666</c:v>
                </c:pt>
                <c:pt idx="165">
                  <c:v>36963.189603902574</c:v>
                </c:pt>
                <c:pt idx="166">
                  <c:v>37071.283291427208</c:v>
                </c:pt>
                <c:pt idx="167">
                  <c:v>37587.736422302958</c:v>
                </c:pt>
                <c:pt idx="168">
                  <c:v>38864.068995383575</c:v>
                </c:pt>
                <c:pt idx="169">
                  <c:v>40036.492685330733</c:v>
                </c:pt>
                <c:pt idx="170">
                  <c:v>40928.041671771352</c:v>
                </c:pt>
                <c:pt idx="171">
                  <c:v>41077.027015155392</c:v>
                </c:pt>
                <c:pt idx="172">
                  <c:v>39874.19792424488</c:v>
                </c:pt>
                <c:pt idx="173">
                  <c:v>41031.550601856805</c:v>
                </c:pt>
                <c:pt idx="174">
                  <c:v>41710.228241762219</c:v>
                </c:pt>
                <c:pt idx="175">
                  <c:v>42449.0562156421</c:v>
                </c:pt>
                <c:pt idx="176">
                  <c:v>43291.701180052507</c:v>
                </c:pt>
                <c:pt idx="177">
                  <c:v>43004.660428343937</c:v>
                </c:pt>
                <c:pt idx="178">
                  <c:v>43341.708119254872</c:v>
                </c:pt>
                <c:pt idx="179">
                  <c:v>43727.739306391362</c:v>
                </c:pt>
                <c:pt idx="180">
                  <c:v>45161.834382093693</c:v>
                </c:pt>
                <c:pt idx="181">
                  <c:v>45764.487978464967</c:v>
                </c:pt>
                <c:pt idx="182">
                  <c:v>46972.175470748567</c:v>
                </c:pt>
                <c:pt idx="183">
                  <c:v>47824.776346092818</c:v>
                </c:pt>
                <c:pt idx="184">
                  <c:v>48406.929843973667</c:v>
                </c:pt>
                <c:pt idx="185">
                  <c:v>47959.174127100952</c:v>
                </c:pt>
                <c:pt idx="186">
                  <c:v>49609.886600406178</c:v>
                </c:pt>
                <c:pt idx="187">
                  <c:v>48838.524570243702</c:v>
                </c:pt>
                <c:pt idx="188">
                  <c:v>50062.970189019899</c:v>
                </c:pt>
                <c:pt idx="189">
                  <c:v>51731.932973304793</c:v>
                </c:pt>
                <c:pt idx="190">
                  <c:v>52786.539470508505</c:v>
                </c:pt>
                <c:pt idx="191">
                  <c:v>53665.679257043485</c:v>
                </c:pt>
                <c:pt idx="192">
                  <c:v>52957.219155408755</c:v>
                </c:pt>
                <c:pt idx="193">
                  <c:v>54662.003362551259</c:v>
                </c:pt>
                <c:pt idx="194">
                  <c:v>55076.638741271796</c:v>
                </c:pt>
                <c:pt idx="195">
                  <c:v>55627.211059854235</c:v>
                </c:pt>
                <c:pt idx="196">
                  <c:v>56767.486312830675</c:v>
                </c:pt>
                <c:pt idx="197">
                  <c:v>57646.704712119492</c:v>
                </c:pt>
                <c:pt idx="198">
                  <c:v>57293.132927441162</c:v>
                </c:pt>
                <c:pt idx="199">
                  <c:v>59024.916784411114</c:v>
                </c:pt>
                <c:pt idx="200">
                  <c:v>58574.895842507591</c:v>
                </c:pt>
                <c:pt idx="201">
                  <c:v>59772.796980439947</c:v>
                </c:pt>
                <c:pt idx="202">
                  <c:v>61031.303443149816</c:v>
                </c:pt>
                <c:pt idx="203">
                  <c:v>61122.919915972438</c:v>
                </c:pt>
                <c:pt idx="204">
                  <c:v>60573.308477165789</c:v>
                </c:pt>
                <c:pt idx="205">
                  <c:v>62657.947788528545</c:v>
                </c:pt>
                <c:pt idx="206">
                  <c:v>62317.412152595585</c:v>
                </c:pt>
                <c:pt idx="207">
                  <c:v>62775.705612912752</c:v>
                </c:pt>
                <c:pt idx="208">
                  <c:v>63381.378482856911</c:v>
                </c:pt>
                <c:pt idx="209">
                  <c:v>62604.566428586171</c:v>
                </c:pt>
                <c:pt idx="210">
                  <c:v>63688.83636399026</c:v>
                </c:pt>
                <c:pt idx="211">
                  <c:v>61523.000664075596</c:v>
                </c:pt>
                <c:pt idx="212">
                  <c:v>60901.334978973042</c:v>
                </c:pt>
                <c:pt idx="213">
                  <c:v>64153.453896852967</c:v>
                </c:pt>
                <c:pt idx="214">
                  <c:v>64384.561424889944</c:v>
                </c:pt>
                <c:pt idx="215">
                  <c:v>63880.997684035792</c:v>
                </c:pt>
                <c:pt idx="216">
                  <c:v>62410.158020369192</c:v>
                </c:pt>
                <c:pt idx="217">
                  <c:v>62660.245224753788</c:v>
                </c:pt>
                <c:pt idx="218">
                  <c:v>65551.29977528131</c:v>
                </c:pt>
                <c:pt idx="219">
                  <c:v>65947.472030669203</c:v>
                </c:pt>
                <c:pt idx="220">
                  <c:v>66831.192814947266</c:v>
                </c:pt>
                <c:pt idx="221">
                  <c:v>67463.338071258127</c:v>
                </c:pt>
                <c:pt idx="222">
                  <c:v>69251.830806125043</c:v>
                </c:pt>
                <c:pt idx="223">
                  <c:v>69454.723798004707</c:v>
                </c:pt>
                <c:pt idx="224">
                  <c:v>69618.726181466482</c:v>
                </c:pt>
                <c:pt idx="225">
                  <c:v>68865.436380438754</c:v>
                </c:pt>
                <c:pt idx="226">
                  <c:v>70075.456416185276</c:v>
                </c:pt>
                <c:pt idx="227">
                  <c:v>71105.016836560433</c:v>
                </c:pt>
                <c:pt idx="228">
                  <c:v>72125.344737560779</c:v>
                </c:pt>
                <c:pt idx="229">
                  <c:v>74158.53959442355</c:v>
                </c:pt>
                <c:pt idx="230">
                  <c:v>74368.766987247989</c:v>
                </c:pt>
                <c:pt idx="231">
                  <c:v>75169.637112403841</c:v>
                </c:pt>
                <c:pt idx="232">
                  <c:v>76149.140877932674</c:v>
                </c:pt>
                <c:pt idx="233">
                  <c:v>76583.375065376371</c:v>
                </c:pt>
                <c:pt idx="234">
                  <c:v>77799.927049983031</c:v>
                </c:pt>
                <c:pt idx="235">
                  <c:v>78325.71973591097</c:v>
                </c:pt>
                <c:pt idx="236">
                  <c:v>79356.654325345211</c:v>
                </c:pt>
                <c:pt idx="237">
                  <c:v>80655.368266525766</c:v>
                </c:pt>
                <c:pt idx="238">
                  <c:v>82282.388290009301</c:v>
                </c:pt>
                <c:pt idx="239">
                  <c:v>83100</c:v>
                </c:pt>
              </c:numCache>
            </c:numRef>
          </c:val>
          <c:smooth val="0"/>
          <c:extLst>
            <c:ext xmlns:c16="http://schemas.microsoft.com/office/drawing/2014/chart" uri="{C3380CC4-5D6E-409C-BE32-E72D297353CC}">
              <c16:uniqueId val="{00000003-3E61-4A74-AA11-26290AF84EAE}"/>
            </c:ext>
          </c:extLst>
        </c:ser>
        <c:ser>
          <c:idx val="2"/>
          <c:order val="2"/>
          <c:tx>
            <c:strRef>
              <c:f>Sheet1!$D$1</c:f>
              <c:strCache>
                <c:ptCount val="1"/>
                <c:pt idx="0">
                  <c:v>4% Mix 3</c:v>
                </c:pt>
              </c:strCache>
            </c:strRef>
          </c:tx>
          <c:spPr>
            <a:ln w="38100"/>
          </c:spPr>
          <c:marker>
            <c:symbol val="none"/>
          </c:marker>
          <c:dLbls>
            <c:dLbl>
              <c:idx val="239"/>
              <c:layout>
                <c:manualLayout>
                  <c:x val="0"/>
                  <c:y val="-2.91811955660922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E61-4A74-AA11-26290AF84EA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Sheet1!$A$2:$A$241</c:f>
              <c:numCache>
                <c:formatCode>mmm\-yy</c:formatCode>
                <c:ptCount val="240"/>
                <c:pt idx="0">
                  <c:v>35796</c:v>
                </c:pt>
                <c:pt idx="1">
                  <c:v>35827</c:v>
                </c:pt>
                <c:pt idx="2">
                  <c:v>35855</c:v>
                </c:pt>
                <c:pt idx="3">
                  <c:v>35886</c:v>
                </c:pt>
                <c:pt idx="4">
                  <c:v>35916</c:v>
                </c:pt>
                <c:pt idx="5">
                  <c:v>35947</c:v>
                </c:pt>
                <c:pt idx="6">
                  <c:v>35977</c:v>
                </c:pt>
                <c:pt idx="7">
                  <c:v>36008</c:v>
                </c:pt>
                <c:pt idx="8">
                  <c:v>36039</c:v>
                </c:pt>
                <c:pt idx="9">
                  <c:v>36069</c:v>
                </c:pt>
                <c:pt idx="10">
                  <c:v>36100</c:v>
                </c:pt>
                <c:pt idx="11">
                  <c:v>36130</c:v>
                </c:pt>
                <c:pt idx="12">
                  <c:v>36161</c:v>
                </c:pt>
                <c:pt idx="13">
                  <c:v>36192</c:v>
                </c:pt>
                <c:pt idx="14">
                  <c:v>36220</c:v>
                </c:pt>
                <c:pt idx="15">
                  <c:v>36251</c:v>
                </c:pt>
                <c:pt idx="16">
                  <c:v>36281</c:v>
                </c:pt>
                <c:pt idx="17">
                  <c:v>36312</c:v>
                </c:pt>
                <c:pt idx="18">
                  <c:v>36342</c:v>
                </c:pt>
                <c:pt idx="19">
                  <c:v>36373</c:v>
                </c:pt>
                <c:pt idx="20">
                  <c:v>36404</c:v>
                </c:pt>
                <c:pt idx="21">
                  <c:v>36434</c:v>
                </c:pt>
                <c:pt idx="22">
                  <c:v>36465</c:v>
                </c:pt>
                <c:pt idx="23">
                  <c:v>36495</c:v>
                </c:pt>
                <c:pt idx="24">
                  <c:v>36526</c:v>
                </c:pt>
                <c:pt idx="25">
                  <c:v>36557</c:v>
                </c:pt>
                <c:pt idx="26">
                  <c:v>36586</c:v>
                </c:pt>
                <c:pt idx="27">
                  <c:v>36617</c:v>
                </c:pt>
                <c:pt idx="28">
                  <c:v>36647</c:v>
                </c:pt>
                <c:pt idx="29">
                  <c:v>36678</c:v>
                </c:pt>
                <c:pt idx="30">
                  <c:v>36708</c:v>
                </c:pt>
                <c:pt idx="31">
                  <c:v>36739</c:v>
                </c:pt>
                <c:pt idx="32">
                  <c:v>36770</c:v>
                </c:pt>
                <c:pt idx="33">
                  <c:v>36800</c:v>
                </c:pt>
                <c:pt idx="34">
                  <c:v>36831</c:v>
                </c:pt>
                <c:pt idx="35">
                  <c:v>36861</c:v>
                </c:pt>
                <c:pt idx="36">
                  <c:v>36892</c:v>
                </c:pt>
                <c:pt idx="37">
                  <c:v>36923</c:v>
                </c:pt>
                <c:pt idx="38">
                  <c:v>36951</c:v>
                </c:pt>
                <c:pt idx="39">
                  <c:v>36982</c:v>
                </c:pt>
                <c:pt idx="40">
                  <c:v>37012</c:v>
                </c:pt>
                <c:pt idx="41">
                  <c:v>37043</c:v>
                </c:pt>
                <c:pt idx="42">
                  <c:v>37073</c:v>
                </c:pt>
                <c:pt idx="43">
                  <c:v>37104</c:v>
                </c:pt>
                <c:pt idx="44">
                  <c:v>37135</c:v>
                </c:pt>
                <c:pt idx="45">
                  <c:v>37165</c:v>
                </c:pt>
                <c:pt idx="46">
                  <c:v>37196</c:v>
                </c:pt>
                <c:pt idx="47">
                  <c:v>37226</c:v>
                </c:pt>
                <c:pt idx="48">
                  <c:v>37257</c:v>
                </c:pt>
                <c:pt idx="49">
                  <c:v>37288</c:v>
                </c:pt>
                <c:pt idx="50">
                  <c:v>37316</c:v>
                </c:pt>
                <c:pt idx="51">
                  <c:v>37347</c:v>
                </c:pt>
                <c:pt idx="52">
                  <c:v>37377</c:v>
                </c:pt>
                <c:pt idx="53">
                  <c:v>37408</c:v>
                </c:pt>
                <c:pt idx="54">
                  <c:v>37438</c:v>
                </c:pt>
                <c:pt idx="55">
                  <c:v>37469</c:v>
                </c:pt>
                <c:pt idx="56">
                  <c:v>37500</c:v>
                </c:pt>
                <c:pt idx="57">
                  <c:v>37530</c:v>
                </c:pt>
                <c:pt idx="58">
                  <c:v>37561</c:v>
                </c:pt>
                <c:pt idx="59">
                  <c:v>37591</c:v>
                </c:pt>
                <c:pt idx="60">
                  <c:v>37622</c:v>
                </c:pt>
                <c:pt idx="61">
                  <c:v>37653</c:v>
                </c:pt>
                <c:pt idx="62">
                  <c:v>37681</c:v>
                </c:pt>
                <c:pt idx="63">
                  <c:v>37712</c:v>
                </c:pt>
                <c:pt idx="64">
                  <c:v>37742</c:v>
                </c:pt>
                <c:pt idx="65">
                  <c:v>37773</c:v>
                </c:pt>
                <c:pt idx="66">
                  <c:v>37803</c:v>
                </c:pt>
                <c:pt idx="67">
                  <c:v>37834</c:v>
                </c:pt>
                <c:pt idx="68">
                  <c:v>37865</c:v>
                </c:pt>
                <c:pt idx="69">
                  <c:v>37895</c:v>
                </c:pt>
                <c:pt idx="70">
                  <c:v>37926</c:v>
                </c:pt>
                <c:pt idx="71">
                  <c:v>37956</c:v>
                </c:pt>
                <c:pt idx="72">
                  <c:v>37987</c:v>
                </c:pt>
                <c:pt idx="73">
                  <c:v>38018</c:v>
                </c:pt>
                <c:pt idx="74">
                  <c:v>38047</c:v>
                </c:pt>
                <c:pt idx="75">
                  <c:v>38078</c:v>
                </c:pt>
                <c:pt idx="76">
                  <c:v>38108</c:v>
                </c:pt>
                <c:pt idx="77">
                  <c:v>38139</c:v>
                </c:pt>
                <c:pt idx="78">
                  <c:v>38169</c:v>
                </c:pt>
                <c:pt idx="79">
                  <c:v>38200</c:v>
                </c:pt>
                <c:pt idx="80">
                  <c:v>38231</c:v>
                </c:pt>
                <c:pt idx="81">
                  <c:v>38261</c:v>
                </c:pt>
                <c:pt idx="82">
                  <c:v>38292</c:v>
                </c:pt>
                <c:pt idx="83">
                  <c:v>38322</c:v>
                </c:pt>
                <c:pt idx="84">
                  <c:v>38353</c:v>
                </c:pt>
                <c:pt idx="85">
                  <c:v>38384</c:v>
                </c:pt>
                <c:pt idx="86">
                  <c:v>38412</c:v>
                </c:pt>
                <c:pt idx="87">
                  <c:v>38443</c:v>
                </c:pt>
                <c:pt idx="88">
                  <c:v>38473</c:v>
                </c:pt>
                <c:pt idx="89">
                  <c:v>38504</c:v>
                </c:pt>
                <c:pt idx="90">
                  <c:v>38534</c:v>
                </c:pt>
                <c:pt idx="91">
                  <c:v>38565</c:v>
                </c:pt>
                <c:pt idx="92">
                  <c:v>38596</c:v>
                </c:pt>
                <c:pt idx="93">
                  <c:v>38626</c:v>
                </c:pt>
                <c:pt idx="94">
                  <c:v>38657</c:v>
                </c:pt>
                <c:pt idx="95">
                  <c:v>38687</c:v>
                </c:pt>
                <c:pt idx="96">
                  <c:v>38718</c:v>
                </c:pt>
                <c:pt idx="97">
                  <c:v>38749</c:v>
                </c:pt>
                <c:pt idx="98">
                  <c:v>38777</c:v>
                </c:pt>
                <c:pt idx="99">
                  <c:v>38808</c:v>
                </c:pt>
                <c:pt idx="100">
                  <c:v>38838</c:v>
                </c:pt>
                <c:pt idx="101">
                  <c:v>38869</c:v>
                </c:pt>
                <c:pt idx="102">
                  <c:v>38899</c:v>
                </c:pt>
                <c:pt idx="103">
                  <c:v>38930</c:v>
                </c:pt>
                <c:pt idx="104">
                  <c:v>38961</c:v>
                </c:pt>
                <c:pt idx="105">
                  <c:v>38991</c:v>
                </c:pt>
                <c:pt idx="106">
                  <c:v>39022</c:v>
                </c:pt>
                <c:pt idx="107">
                  <c:v>39052</c:v>
                </c:pt>
                <c:pt idx="108">
                  <c:v>39083</c:v>
                </c:pt>
                <c:pt idx="109">
                  <c:v>39114</c:v>
                </c:pt>
                <c:pt idx="110">
                  <c:v>39142</c:v>
                </c:pt>
                <c:pt idx="111">
                  <c:v>39173</c:v>
                </c:pt>
                <c:pt idx="112">
                  <c:v>39203</c:v>
                </c:pt>
                <c:pt idx="113">
                  <c:v>39234</c:v>
                </c:pt>
                <c:pt idx="114">
                  <c:v>39264</c:v>
                </c:pt>
                <c:pt idx="115">
                  <c:v>39295</c:v>
                </c:pt>
                <c:pt idx="116">
                  <c:v>39326</c:v>
                </c:pt>
                <c:pt idx="117">
                  <c:v>39356</c:v>
                </c:pt>
                <c:pt idx="118">
                  <c:v>39387</c:v>
                </c:pt>
                <c:pt idx="119">
                  <c:v>39417</c:v>
                </c:pt>
                <c:pt idx="120">
                  <c:v>39448</c:v>
                </c:pt>
                <c:pt idx="121">
                  <c:v>39479</c:v>
                </c:pt>
                <c:pt idx="122">
                  <c:v>39508</c:v>
                </c:pt>
                <c:pt idx="123">
                  <c:v>39539</c:v>
                </c:pt>
                <c:pt idx="124">
                  <c:v>39569</c:v>
                </c:pt>
                <c:pt idx="125">
                  <c:v>39600</c:v>
                </c:pt>
                <c:pt idx="126">
                  <c:v>39630</c:v>
                </c:pt>
                <c:pt idx="127">
                  <c:v>39661</c:v>
                </c:pt>
                <c:pt idx="128">
                  <c:v>39692</c:v>
                </c:pt>
                <c:pt idx="129">
                  <c:v>39722</c:v>
                </c:pt>
                <c:pt idx="130">
                  <c:v>39753</c:v>
                </c:pt>
                <c:pt idx="131">
                  <c:v>39783</c:v>
                </c:pt>
                <c:pt idx="132">
                  <c:v>39814</c:v>
                </c:pt>
                <c:pt idx="133">
                  <c:v>39845</c:v>
                </c:pt>
                <c:pt idx="134">
                  <c:v>39873</c:v>
                </c:pt>
                <c:pt idx="135">
                  <c:v>39904</c:v>
                </c:pt>
                <c:pt idx="136">
                  <c:v>39934</c:v>
                </c:pt>
                <c:pt idx="137">
                  <c:v>39965</c:v>
                </c:pt>
                <c:pt idx="138">
                  <c:v>39995</c:v>
                </c:pt>
                <c:pt idx="139">
                  <c:v>40026</c:v>
                </c:pt>
                <c:pt idx="140">
                  <c:v>40057</c:v>
                </c:pt>
                <c:pt idx="141">
                  <c:v>40087</c:v>
                </c:pt>
                <c:pt idx="142">
                  <c:v>40118</c:v>
                </c:pt>
                <c:pt idx="143">
                  <c:v>40148</c:v>
                </c:pt>
                <c:pt idx="144">
                  <c:v>40179</c:v>
                </c:pt>
                <c:pt idx="145">
                  <c:v>40210</c:v>
                </c:pt>
                <c:pt idx="146">
                  <c:v>40238</c:v>
                </c:pt>
                <c:pt idx="147">
                  <c:v>40269</c:v>
                </c:pt>
                <c:pt idx="148">
                  <c:v>40299</c:v>
                </c:pt>
                <c:pt idx="149">
                  <c:v>40330</c:v>
                </c:pt>
                <c:pt idx="150">
                  <c:v>40360</c:v>
                </c:pt>
                <c:pt idx="151">
                  <c:v>40391</c:v>
                </c:pt>
                <c:pt idx="152">
                  <c:v>40422</c:v>
                </c:pt>
                <c:pt idx="153">
                  <c:v>40452</c:v>
                </c:pt>
                <c:pt idx="154">
                  <c:v>40483</c:v>
                </c:pt>
                <c:pt idx="155">
                  <c:v>40513</c:v>
                </c:pt>
                <c:pt idx="156">
                  <c:v>40544</c:v>
                </c:pt>
                <c:pt idx="157">
                  <c:v>40575</c:v>
                </c:pt>
                <c:pt idx="158">
                  <c:v>40603</c:v>
                </c:pt>
                <c:pt idx="159">
                  <c:v>40634</c:v>
                </c:pt>
                <c:pt idx="160">
                  <c:v>40664</c:v>
                </c:pt>
                <c:pt idx="161">
                  <c:v>40695</c:v>
                </c:pt>
                <c:pt idx="162">
                  <c:v>40725</c:v>
                </c:pt>
                <c:pt idx="163">
                  <c:v>40756</c:v>
                </c:pt>
                <c:pt idx="164">
                  <c:v>40787</c:v>
                </c:pt>
                <c:pt idx="165">
                  <c:v>40817</c:v>
                </c:pt>
                <c:pt idx="166">
                  <c:v>40848</c:v>
                </c:pt>
                <c:pt idx="167">
                  <c:v>40878</c:v>
                </c:pt>
                <c:pt idx="168">
                  <c:v>40909</c:v>
                </c:pt>
                <c:pt idx="169">
                  <c:v>40940</c:v>
                </c:pt>
                <c:pt idx="170">
                  <c:v>40969</c:v>
                </c:pt>
                <c:pt idx="171">
                  <c:v>41000</c:v>
                </c:pt>
                <c:pt idx="172">
                  <c:v>41030</c:v>
                </c:pt>
                <c:pt idx="173">
                  <c:v>41061</c:v>
                </c:pt>
                <c:pt idx="174">
                  <c:v>41091</c:v>
                </c:pt>
                <c:pt idx="175">
                  <c:v>41122</c:v>
                </c:pt>
                <c:pt idx="176">
                  <c:v>41153</c:v>
                </c:pt>
                <c:pt idx="177">
                  <c:v>41183</c:v>
                </c:pt>
                <c:pt idx="178">
                  <c:v>41214</c:v>
                </c:pt>
                <c:pt idx="179">
                  <c:v>41244</c:v>
                </c:pt>
                <c:pt idx="180">
                  <c:v>41275</c:v>
                </c:pt>
                <c:pt idx="181">
                  <c:v>41306</c:v>
                </c:pt>
                <c:pt idx="182">
                  <c:v>41334</c:v>
                </c:pt>
                <c:pt idx="183">
                  <c:v>41365</c:v>
                </c:pt>
                <c:pt idx="184">
                  <c:v>41395</c:v>
                </c:pt>
                <c:pt idx="185">
                  <c:v>41426</c:v>
                </c:pt>
                <c:pt idx="186">
                  <c:v>41456</c:v>
                </c:pt>
                <c:pt idx="187">
                  <c:v>41487</c:v>
                </c:pt>
                <c:pt idx="188">
                  <c:v>41518</c:v>
                </c:pt>
                <c:pt idx="189">
                  <c:v>41548</c:v>
                </c:pt>
                <c:pt idx="190">
                  <c:v>41579</c:v>
                </c:pt>
                <c:pt idx="191">
                  <c:v>41609</c:v>
                </c:pt>
                <c:pt idx="192">
                  <c:v>41640</c:v>
                </c:pt>
                <c:pt idx="193">
                  <c:v>41671</c:v>
                </c:pt>
                <c:pt idx="194">
                  <c:v>41699</c:v>
                </c:pt>
                <c:pt idx="195">
                  <c:v>41730</c:v>
                </c:pt>
                <c:pt idx="196">
                  <c:v>41760</c:v>
                </c:pt>
                <c:pt idx="197">
                  <c:v>41791</c:v>
                </c:pt>
                <c:pt idx="198">
                  <c:v>41821</c:v>
                </c:pt>
                <c:pt idx="199">
                  <c:v>41852</c:v>
                </c:pt>
                <c:pt idx="200">
                  <c:v>41883</c:v>
                </c:pt>
                <c:pt idx="201">
                  <c:v>41913</c:v>
                </c:pt>
                <c:pt idx="202">
                  <c:v>41944</c:v>
                </c:pt>
                <c:pt idx="203">
                  <c:v>41974</c:v>
                </c:pt>
                <c:pt idx="204">
                  <c:v>42005</c:v>
                </c:pt>
                <c:pt idx="205">
                  <c:v>42036</c:v>
                </c:pt>
                <c:pt idx="206">
                  <c:v>42064</c:v>
                </c:pt>
                <c:pt idx="207">
                  <c:v>42095</c:v>
                </c:pt>
                <c:pt idx="208">
                  <c:v>42125</c:v>
                </c:pt>
                <c:pt idx="209">
                  <c:v>42156</c:v>
                </c:pt>
                <c:pt idx="210">
                  <c:v>42186</c:v>
                </c:pt>
                <c:pt idx="211">
                  <c:v>42217</c:v>
                </c:pt>
                <c:pt idx="212">
                  <c:v>42248</c:v>
                </c:pt>
                <c:pt idx="213">
                  <c:v>42278</c:v>
                </c:pt>
                <c:pt idx="214">
                  <c:v>42309</c:v>
                </c:pt>
                <c:pt idx="215">
                  <c:v>42339</c:v>
                </c:pt>
                <c:pt idx="216">
                  <c:v>42370</c:v>
                </c:pt>
                <c:pt idx="217">
                  <c:v>42401</c:v>
                </c:pt>
                <c:pt idx="218">
                  <c:v>42430</c:v>
                </c:pt>
                <c:pt idx="219">
                  <c:v>42461</c:v>
                </c:pt>
                <c:pt idx="220">
                  <c:v>42491</c:v>
                </c:pt>
                <c:pt idx="221">
                  <c:v>42522</c:v>
                </c:pt>
                <c:pt idx="222">
                  <c:v>42552</c:v>
                </c:pt>
                <c:pt idx="223">
                  <c:v>42583</c:v>
                </c:pt>
                <c:pt idx="224">
                  <c:v>42614</c:v>
                </c:pt>
                <c:pt idx="225">
                  <c:v>42644</c:v>
                </c:pt>
                <c:pt idx="226">
                  <c:v>42675</c:v>
                </c:pt>
                <c:pt idx="227">
                  <c:v>42705</c:v>
                </c:pt>
                <c:pt idx="228">
                  <c:v>42736</c:v>
                </c:pt>
                <c:pt idx="229">
                  <c:v>42767</c:v>
                </c:pt>
                <c:pt idx="230">
                  <c:v>42795</c:v>
                </c:pt>
                <c:pt idx="231">
                  <c:v>42826</c:v>
                </c:pt>
                <c:pt idx="232">
                  <c:v>42856</c:v>
                </c:pt>
                <c:pt idx="233">
                  <c:v>42887</c:v>
                </c:pt>
                <c:pt idx="234">
                  <c:v>42917</c:v>
                </c:pt>
                <c:pt idx="235">
                  <c:v>42948</c:v>
                </c:pt>
                <c:pt idx="236">
                  <c:v>42979</c:v>
                </c:pt>
                <c:pt idx="237">
                  <c:v>43009</c:v>
                </c:pt>
                <c:pt idx="238">
                  <c:v>43040</c:v>
                </c:pt>
                <c:pt idx="239">
                  <c:v>43070</c:v>
                </c:pt>
              </c:numCache>
            </c:numRef>
          </c:cat>
          <c:val>
            <c:numRef>
              <c:f>Sheet1!$D$2:$D$241</c:f>
              <c:numCache>
                <c:formatCode>"$"#,##0</c:formatCode>
                <c:ptCount val="240"/>
                <c:pt idx="0">
                  <c:v>166.66666666666666</c:v>
                </c:pt>
                <c:pt idx="1">
                  <c:v>342.35481166666665</c:v>
                </c:pt>
                <c:pt idx="2">
                  <c:v>522.47922516109645</c:v>
                </c:pt>
                <c:pt idx="3">
                  <c:v>693.74202401367961</c:v>
                </c:pt>
                <c:pt idx="4">
                  <c:v>852.93280522472071</c:v>
                </c:pt>
                <c:pt idx="5">
                  <c:v>1047.209158411689</c:v>
                </c:pt>
                <c:pt idx="6">
                  <c:v>1206.1728163113689</c:v>
                </c:pt>
                <c:pt idx="7">
                  <c:v>1246.2372261101384</c:v>
                </c:pt>
                <c:pt idx="8">
                  <c:v>1478.866419100618</c:v>
                </c:pt>
                <c:pt idx="9">
                  <c:v>1734.4807709748798</c:v>
                </c:pt>
                <c:pt idx="10">
                  <c:v>1982.2893793802543</c:v>
                </c:pt>
                <c:pt idx="11">
                  <c:v>2236.1771851089748</c:v>
                </c:pt>
                <c:pt idx="12">
                  <c:v>2476.5744150698988</c:v>
                </c:pt>
                <c:pt idx="13">
                  <c:v>2577.2661299488691</c:v>
                </c:pt>
                <c:pt idx="14">
                  <c:v>2824.5968322441836</c:v>
                </c:pt>
                <c:pt idx="15">
                  <c:v>3075.6407028626982</c:v>
                </c:pt>
                <c:pt idx="16">
                  <c:v>3183.0225495972641</c:v>
                </c:pt>
                <c:pt idx="17">
                  <c:v>3480.7352254527277</c:v>
                </c:pt>
                <c:pt idx="18">
                  <c:v>3563.6562553751319</c:v>
                </c:pt>
                <c:pt idx="19">
                  <c:v>3717.3082533960746</c:v>
                </c:pt>
                <c:pt idx="20">
                  <c:v>3816.9093262475908</c:v>
                </c:pt>
                <c:pt idx="21">
                  <c:v>4168.3296528573992</c:v>
                </c:pt>
                <c:pt idx="22">
                  <c:v>4399.3122079939249</c:v>
                </c:pt>
                <c:pt idx="23">
                  <c:v>4757.0339429576743</c:v>
                </c:pt>
                <c:pt idx="24">
                  <c:v>4742.3610723937818</c:v>
                </c:pt>
                <c:pt idx="25">
                  <c:v>4854.1856766227711</c:v>
                </c:pt>
                <c:pt idx="26">
                  <c:v>5390.9703851411023</c:v>
                </c:pt>
                <c:pt idx="27">
                  <c:v>5434.1148255671087</c:v>
                </c:pt>
                <c:pt idx="28">
                  <c:v>5517.9351512491103</c:v>
                </c:pt>
                <c:pt idx="29">
                  <c:v>5810.8635135330924</c:v>
                </c:pt>
                <c:pt idx="30">
                  <c:v>5921.3957859431512</c:v>
                </c:pt>
                <c:pt idx="31">
                  <c:v>6382.5349453937179</c:v>
                </c:pt>
                <c:pt idx="32">
                  <c:v>6306.1303957943246</c:v>
                </c:pt>
                <c:pt idx="33">
                  <c:v>6462.766815229309</c:v>
                </c:pt>
                <c:pt idx="34">
                  <c:v>6270.1404847400736</c:v>
                </c:pt>
                <c:pt idx="35">
                  <c:v>6484.7756385078501</c:v>
                </c:pt>
                <c:pt idx="36">
                  <c:v>6846.8168577188526</c:v>
                </c:pt>
                <c:pt idx="37">
                  <c:v>6558.655676896512</c:v>
                </c:pt>
                <c:pt idx="38">
                  <c:v>6421.7080711699346</c:v>
                </c:pt>
                <c:pt idx="39">
                  <c:v>6958.4856762996933</c:v>
                </c:pt>
                <c:pt idx="40">
                  <c:v>7169.7416233315207</c:v>
                </c:pt>
                <c:pt idx="41">
                  <c:v>7212.1251566514175</c:v>
                </c:pt>
                <c:pt idx="42">
                  <c:v>7359.0089640133901</c:v>
                </c:pt>
                <c:pt idx="43">
                  <c:v>7198.2144865944347</c:v>
                </c:pt>
                <c:pt idx="44">
                  <c:v>6946.6720538133795</c:v>
                </c:pt>
                <c:pt idx="45">
                  <c:v>7242.6388640856885</c:v>
                </c:pt>
                <c:pt idx="46">
                  <c:v>7806.7735847106278</c:v>
                </c:pt>
                <c:pt idx="47">
                  <c:v>8015.4227376837944</c:v>
                </c:pt>
                <c:pt idx="48">
                  <c:v>8107.9912697001937</c:v>
                </c:pt>
                <c:pt idx="49">
                  <c:v>8173.6875400269864</c:v>
                </c:pt>
                <c:pt idx="50">
                  <c:v>8544.3796648021507</c:v>
                </c:pt>
                <c:pt idx="51">
                  <c:v>8356.280697253349</c:v>
                </c:pt>
                <c:pt idx="52">
                  <c:v>8491.5879137193624</c:v>
                </c:pt>
                <c:pt idx="53">
                  <c:v>8219.9353708762683</c:v>
                </c:pt>
                <c:pt idx="54">
                  <c:v>7926.5383786868424</c:v>
                </c:pt>
                <c:pt idx="55">
                  <c:v>8159.6278912919206</c:v>
                </c:pt>
                <c:pt idx="56">
                  <c:v>7688.2079850270084</c:v>
                </c:pt>
                <c:pt idx="57">
                  <c:v>8355.8688061837347</c:v>
                </c:pt>
                <c:pt idx="58">
                  <c:v>8891.4269847789346</c:v>
                </c:pt>
                <c:pt idx="59">
                  <c:v>8703.7000882861157</c:v>
                </c:pt>
                <c:pt idx="60">
                  <c:v>8701.3967769928313</c:v>
                </c:pt>
                <c:pt idx="61">
                  <c:v>8794.5466475002013</c:v>
                </c:pt>
                <c:pt idx="62">
                  <c:v>9024.3166048630101</c:v>
                </c:pt>
                <c:pt idx="63">
                  <c:v>9763.8825356569687</c:v>
                </c:pt>
                <c:pt idx="64">
                  <c:v>10353.131747146312</c:v>
                </c:pt>
                <c:pt idx="65">
                  <c:v>10615.218570217137</c:v>
                </c:pt>
                <c:pt idx="66">
                  <c:v>10851.37834909075</c:v>
                </c:pt>
                <c:pt idx="67">
                  <c:v>11191.519924652455</c:v>
                </c:pt>
                <c:pt idx="68">
                  <c:v>11328.783446766678</c:v>
                </c:pt>
                <c:pt idx="69">
                  <c:v>11955.524754087917</c:v>
                </c:pt>
                <c:pt idx="70">
                  <c:v>12207.294432611608</c:v>
                </c:pt>
                <c:pt idx="71">
                  <c:v>12879.426403572897</c:v>
                </c:pt>
                <c:pt idx="72">
                  <c:v>13244.577910545024</c:v>
                </c:pt>
                <c:pt idx="73">
                  <c:v>13578.508364957277</c:v>
                </c:pt>
                <c:pt idx="74">
                  <c:v>13612.430175997284</c:v>
                </c:pt>
                <c:pt idx="75">
                  <c:v>13548.497579194145</c:v>
                </c:pt>
                <c:pt idx="76">
                  <c:v>13844.28915043415</c:v>
                </c:pt>
                <c:pt idx="77">
                  <c:v>14229.116202176732</c:v>
                </c:pt>
                <c:pt idx="78">
                  <c:v>14071.42810179293</c:v>
                </c:pt>
                <c:pt idx="79">
                  <c:v>14335.257909145335</c:v>
                </c:pt>
                <c:pt idx="80">
                  <c:v>14626.989021302152</c:v>
                </c:pt>
                <c:pt idx="81">
                  <c:v>14986.767120958604</c:v>
                </c:pt>
                <c:pt idx="82">
                  <c:v>15585.395727808278</c:v>
                </c:pt>
                <c:pt idx="83">
                  <c:v>16179.785657019556</c:v>
                </c:pt>
                <c:pt idx="84">
                  <c:v>16072.379293990196</c:v>
                </c:pt>
                <c:pt idx="85">
                  <c:v>16475.195018766564</c:v>
                </c:pt>
                <c:pt idx="86">
                  <c:v>16407.868691756419</c:v>
                </c:pt>
                <c:pt idx="87">
                  <c:v>16387.320264020651</c:v>
                </c:pt>
                <c:pt idx="88">
                  <c:v>16982.483891936554</c:v>
                </c:pt>
                <c:pt idx="89">
                  <c:v>17187.747498868619</c:v>
                </c:pt>
                <c:pt idx="90">
                  <c:v>17804.698258878219</c:v>
                </c:pt>
                <c:pt idx="91">
                  <c:v>17897.56186958059</c:v>
                </c:pt>
                <c:pt idx="92">
                  <c:v>18138.464580296761</c:v>
                </c:pt>
                <c:pt idx="93">
                  <c:v>18052.312158180845</c:v>
                </c:pt>
                <c:pt idx="94">
                  <c:v>18749.638365001705</c:v>
                </c:pt>
                <c:pt idx="95">
                  <c:v>18959.777005699543</c:v>
                </c:pt>
                <c:pt idx="96">
                  <c:v>19506.44585619291</c:v>
                </c:pt>
                <c:pt idx="97">
                  <c:v>19728.848290604477</c:v>
                </c:pt>
                <c:pt idx="98">
                  <c:v>20044.648379471309</c:v>
                </c:pt>
                <c:pt idx="99">
                  <c:v>20409.600215721173</c:v>
                </c:pt>
                <c:pt idx="100">
                  <c:v>20135.378596479834</c:v>
                </c:pt>
                <c:pt idx="101">
                  <c:v>20334.915261936327</c:v>
                </c:pt>
                <c:pt idx="102">
                  <c:v>20654.797279461007</c:v>
                </c:pt>
                <c:pt idx="103">
                  <c:v>21257.690269724288</c:v>
                </c:pt>
                <c:pt idx="104">
                  <c:v>21876.888521083816</c:v>
                </c:pt>
                <c:pt idx="105">
                  <c:v>22611.723687987043</c:v>
                </c:pt>
                <c:pt idx="106">
                  <c:v>23158.02536716843</c:v>
                </c:pt>
                <c:pt idx="107">
                  <c:v>23546.288283820362</c:v>
                </c:pt>
                <c:pt idx="108">
                  <c:v>23983.056778019563</c:v>
                </c:pt>
                <c:pt idx="109">
                  <c:v>23876.435313547856</c:v>
                </c:pt>
                <c:pt idx="110">
                  <c:v>24248.686564398708</c:v>
                </c:pt>
                <c:pt idx="111">
                  <c:v>25252.065072878904</c:v>
                </c:pt>
                <c:pt idx="112">
                  <c:v>26046.681912291075</c:v>
                </c:pt>
                <c:pt idx="113">
                  <c:v>25878.588027615948</c:v>
                </c:pt>
                <c:pt idx="114">
                  <c:v>25491.852087711959</c:v>
                </c:pt>
                <c:pt idx="115">
                  <c:v>26012.740657604169</c:v>
                </c:pt>
                <c:pt idx="116">
                  <c:v>26953.416552601557</c:v>
                </c:pt>
                <c:pt idx="117">
                  <c:v>27494.937051371031</c:v>
                </c:pt>
                <c:pt idx="118">
                  <c:v>26902.760502280827</c:v>
                </c:pt>
                <c:pt idx="119">
                  <c:v>26948.687714327061</c:v>
                </c:pt>
                <c:pt idx="120">
                  <c:v>25997.501390396708</c:v>
                </c:pt>
                <c:pt idx="121">
                  <c:v>25540.765392047597</c:v>
                </c:pt>
                <c:pt idx="122">
                  <c:v>25644.731395234194</c:v>
                </c:pt>
                <c:pt idx="123">
                  <c:v>26739.189310498423</c:v>
                </c:pt>
                <c:pt idx="124">
                  <c:v>27128.129499187002</c:v>
                </c:pt>
                <c:pt idx="125">
                  <c:v>25576.879423344268</c:v>
                </c:pt>
                <c:pt idx="126">
                  <c:v>25579.902018350451</c:v>
                </c:pt>
                <c:pt idx="127">
                  <c:v>26074.547026323846</c:v>
                </c:pt>
                <c:pt idx="128">
                  <c:v>24430.466905120189</c:v>
                </c:pt>
                <c:pt idx="129">
                  <c:v>21405.97345913621</c:v>
                </c:pt>
                <c:pt idx="130">
                  <c:v>20560.965350179402</c:v>
                </c:pt>
                <c:pt idx="131">
                  <c:v>21045.598710381149</c:v>
                </c:pt>
                <c:pt idx="132">
                  <c:v>19844.872743650038</c:v>
                </c:pt>
                <c:pt idx="133">
                  <c:v>18411.879046202743</c:v>
                </c:pt>
                <c:pt idx="134">
                  <c:v>19839.535723203888</c:v>
                </c:pt>
                <c:pt idx="135">
                  <c:v>21449.501235174343</c:v>
                </c:pt>
                <c:pt idx="136">
                  <c:v>22547.226401956221</c:v>
                </c:pt>
                <c:pt idx="137">
                  <c:v>22773.237932193497</c:v>
                </c:pt>
                <c:pt idx="138">
                  <c:v>24305.34012147483</c:v>
                </c:pt>
                <c:pt idx="139">
                  <c:v>25180.645385487682</c:v>
                </c:pt>
                <c:pt idx="140">
                  <c:v>26105.165752611621</c:v>
                </c:pt>
                <c:pt idx="141">
                  <c:v>25934.081174254425</c:v>
                </c:pt>
                <c:pt idx="142">
                  <c:v>27334.688829784005</c:v>
                </c:pt>
                <c:pt idx="143">
                  <c:v>27811.957515521848</c:v>
                </c:pt>
                <c:pt idx="144">
                  <c:v>27313.314739029669</c:v>
                </c:pt>
                <c:pt idx="145">
                  <c:v>28134.970534860815</c:v>
                </c:pt>
                <c:pt idx="146">
                  <c:v>29568.235733471549</c:v>
                </c:pt>
                <c:pt idx="147">
                  <c:v>30146.687244062803</c:v>
                </c:pt>
                <c:pt idx="148">
                  <c:v>28558.718887124905</c:v>
                </c:pt>
                <c:pt idx="149">
                  <c:v>27693.882467891148</c:v>
                </c:pt>
                <c:pt idx="150">
                  <c:v>29375.182816022305</c:v>
                </c:pt>
                <c:pt idx="151">
                  <c:v>28623.016383094564</c:v>
                </c:pt>
                <c:pt idx="152">
                  <c:v>30711.875597130893</c:v>
                </c:pt>
                <c:pt idx="153">
                  <c:v>31776.966281321867</c:v>
                </c:pt>
                <c:pt idx="154">
                  <c:v>31910.297321511116</c:v>
                </c:pt>
                <c:pt idx="155">
                  <c:v>33607.829070534412</c:v>
                </c:pt>
                <c:pt idx="156">
                  <c:v>34380.017403757032</c:v>
                </c:pt>
                <c:pt idx="157">
                  <c:v>35447.449980906909</c:v>
                </c:pt>
                <c:pt idx="158">
                  <c:v>35628.818654690403</c:v>
                </c:pt>
                <c:pt idx="159">
                  <c:v>36677.489375384554</c:v>
                </c:pt>
                <c:pt idx="160">
                  <c:v>36628.663138237003</c:v>
                </c:pt>
                <c:pt idx="161">
                  <c:v>36316.036422007208</c:v>
                </c:pt>
                <c:pt idx="162">
                  <c:v>36044.206922698162</c:v>
                </c:pt>
                <c:pt idx="163">
                  <c:v>34847.738092732216</c:v>
                </c:pt>
                <c:pt idx="164">
                  <c:v>33227.902360723776</c:v>
                </c:pt>
                <c:pt idx="165">
                  <c:v>36125.442062715221</c:v>
                </c:pt>
                <c:pt idx="166">
                  <c:v>36226.015607483256</c:v>
                </c:pt>
                <c:pt idx="167">
                  <c:v>36750.244278260616</c:v>
                </c:pt>
                <c:pt idx="168">
                  <c:v>38216.619165316137</c:v>
                </c:pt>
                <c:pt idx="169">
                  <c:v>39621.000980064637</c:v>
                </c:pt>
                <c:pt idx="170">
                  <c:v>40722.224837668495</c:v>
                </c:pt>
                <c:pt idx="171">
                  <c:v>40787.702680336151</c:v>
                </c:pt>
                <c:pt idx="172">
                  <c:v>39189.767498988709</c:v>
                </c:pt>
                <c:pt idx="173">
                  <c:v>40570.665232290514</c:v>
                </c:pt>
                <c:pt idx="174">
                  <c:v>41272.012290346887</c:v>
                </c:pt>
                <c:pt idx="175">
                  <c:v>42141.413795800181</c:v>
                </c:pt>
                <c:pt idx="176">
                  <c:v>43136.564011833827</c:v>
                </c:pt>
                <c:pt idx="177">
                  <c:v>42723.011324435494</c:v>
                </c:pt>
                <c:pt idx="178">
                  <c:v>43089.210261501459</c:v>
                </c:pt>
                <c:pt idx="179">
                  <c:v>43538.675077697233</c:v>
                </c:pt>
                <c:pt idx="180">
                  <c:v>45335.879058399682</c:v>
                </c:pt>
                <c:pt idx="181">
                  <c:v>46009.690095847647</c:v>
                </c:pt>
                <c:pt idx="182">
                  <c:v>47477.973195810351</c:v>
                </c:pt>
                <c:pt idx="183">
                  <c:v>48426.959352760307</c:v>
                </c:pt>
                <c:pt idx="184">
                  <c:v>49270.533456698715</c:v>
                </c:pt>
                <c:pt idx="185">
                  <c:v>48788.667858045563</c:v>
                </c:pt>
                <c:pt idx="186">
                  <c:v>50830.682609686686</c:v>
                </c:pt>
                <c:pt idx="187">
                  <c:v>49841.332985409375</c:v>
                </c:pt>
                <c:pt idx="188">
                  <c:v>51274.691710820392</c:v>
                </c:pt>
                <c:pt idx="189">
                  <c:v>53292.05607603868</c:v>
                </c:pt>
                <c:pt idx="190">
                  <c:v>54636.925368177399</c:v>
                </c:pt>
                <c:pt idx="191">
                  <c:v>55779.314365961953</c:v>
                </c:pt>
                <c:pt idx="192">
                  <c:v>54664.558660250805</c:v>
                </c:pt>
                <c:pt idx="193">
                  <c:v>56764.86109426686</c:v>
                </c:pt>
                <c:pt idx="194">
                  <c:v>57270.164500101782</c:v>
                </c:pt>
                <c:pt idx="195">
                  <c:v>57851.104064906256</c:v>
                </c:pt>
                <c:pt idx="196">
                  <c:v>59168.062126168617</c:v>
                </c:pt>
                <c:pt idx="197">
                  <c:v>60257.618025544347</c:v>
                </c:pt>
                <c:pt idx="198">
                  <c:v>59770.873076372583</c:v>
                </c:pt>
                <c:pt idx="199">
                  <c:v>61862.946049953207</c:v>
                </c:pt>
                <c:pt idx="200">
                  <c:v>61295.057353573138</c:v>
                </c:pt>
                <c:pt idx="201">
                  <c:v>62705.116937828258</c:v>
                </c:pt>
                <c:pt idx="202">
                  <c:v>64225.622507573695</c:v>
                </c:pt>
                <c:pt idx="203">
                  <c:v>64282.99771693167</c:v>
                </c:pt>
                <c:pt idx="204">
                  <c:v>63272.031685508016</c:v>
                </c:pt>
                <c:pt idx="205">
                  <c:v>66047.017310094423</c:v>
                </c:pt>
                <c:pt idx="206">
                  <c:v>65491.67515575164</c:v>
                </c:pt>
                <c:pt idx="207">
                  <c:v>66082.556616697068</c:v>
                </c:pt>
                <c:pt idx="208">
                  <c:v>66854.730810974084</c:v>
                </c:pt>
                <c:pt idx="209">
                  <c:v>65904.977291155781</c:v>
                </c:pt>
                <c:pt idx="210">
                  <c:v>67198.893234206756</c:v>
                </c:pt>
                <c:pt idx="211">
                  <c:v>64305.744648031621</c:v>
                </c:pt>
                <c:pt idx="212">
                  <c:v>63366.148657541606</c:v>
                </c:pt>
                <c:pt idx="213">
                  <c:v>67543.842791803967</c:v>
                </c:pt>
                <c:pt idx="214">
                  <c:v>67825.901697215377</c:v>
                </c:pt>
                <c:pt idx="215">
                  <c:v>67147.197516401735</c:v>
                </c:pt>
                <c:pt idx="216">
                  <c:v>64999.993243756398</c:v>
                </c:pt>
                <c:pt idx="217">
                  <c:v>65193.692107613278</c:v>
                </c:pt>
                <c:pt idx="218">
                  <c:v>68797.716074729949</c:v>
                </c:pt>
                <c:pt idx="219">
                  <c:v>69218.040952529889</c:v>
                </c:pt>
                <c:pt idx="220">
                  <c:v>70321.267167567639</c:v>
                </c:pt>
                <c:pt idx="221">
                  <c:v>70877.997464660744</c:v>
                </c:pt>
                <c:pt idx="222">
                  <c:v>73094.957634227467</c:v>
                </c:pt>
                <c:pt idx="223">
                  <c:v>73322.744842568733</c:v>
                </c:pt>
                <c:pt idx="224">
                  <c:v>73492.096588151529</c:v>
                </c:pt>
                <c:pt idx="225">
                  <c:v>72541.823756582788</c:v>
                </c:pt>
                <c:pt idx="226">
                  <c:v>74381.183371521474</c:v>
                </c:pt>
                <c:pt idx="227">
                  <c:v>75672.653822215725</c:v>
                </c:pt>
                <c:pt idx="228">
                  <c:v>76946.851072420119</c:v>
                </c:pt>
                <c:pt idx="229">
                  <c:v>79509.887372468365</c:v>
                </c:pt>
                <c:pt idx="230">
                  <c:v>79739.558071438427</c:v>
                </c:pt>
                <c:pt idx="231">
                  <c:v>80645.507324990394</c:v>
                </c:pt>
                <c:pt idx="232">
                  <c:v>81789.944316117442</c:v>
                </c:pt>
                <c:pt idx="233">
                  <c:v>82325.910166209418</c:v>
                </c:pt>
                <c:pt idx="234">
                  <c:v>83836.37443192811</c:v>
                </c:pt>
                <c:pt idx="235">
                  <c:v>84349.624023951357</c:v>
                </c:pt>
                <c:pt idx="236">
                  <c:v>85744.563345523231</c:v>
                </c:pt>
                <c:pt idx="237">
                  <c:v>87425.697649508365</c:v>
                </c:pt>
                <c:pt idx="238">
                  <c:v>89584.820007674178</c:v>
                </c:pt>
                <c:pt idx="239">
                  <c:v>90600</c:v>
                </c:pt>
              </c:numCache>
            </c:numRef>
          </c:val>
          <c:smooth val="0"/>
          <c:extLst>
            <c:ext xmlns:c16="http://schemas.microsoft.com/office/drawing/2014/chart" uri="{C3380CC4-5D6E-409C-BE32-E72D297353CC}">
              <c16:uniqueId val="{00000005-3E61-4A74-AA11-26290AF84EAE}"/>
            </c:ext>
          </c:extLst>
        </c:ser>
        <c:ser>
          <c:idx val="3"/>
          <c:order val="3"/>
          <c:tx>
            <c:strRef>
              <c:f>Sheet1!$E$1</c:f>
              <c:strCache>
                <c:ptCount val="1"/>
                <c:pt idx="0">
                  <c:v>6% Mix 2</c:v>
                </c:pt>
              </c:strCache>
            </c:strRef>
          </c:tx>
          <c:spPr>
            <a:ln w="38100"/>
          </c:spPr>
          <c:marker>
            <c:symbol val="none"/>
          </c:marker>
          <c:dLbls>
            <c:dLbl>
              <c:idx val="23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E61-4A74-AA11-26290AF84EAE}"/>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Sheet1!$A$2:$A$241</c:f>
              <c:numCache>
                <c:formatCode>mmm\-yy</c:formatCode>
                <c:ptCount val="240"/>
                <c:pt idx="0">
                  <c:v>35796</c:v>
                </c:pt>
                <c:pt idx="1">
                  <c:v>35827</c:v>
                </c:pt>
                <c:pt idx="2">
                  <c:v>35855</c:v>
                </c:pt>
                <c:pt idx="3">
                  <c:v>35886</c:v>
                </c:pt>
                <c:pt idx="4">
                  <c:v>35916</c:v>
                </c:pt>
                <c:pt idx="5">
                  <c:v>35947</c:v>
                </c:pt>
                <c:pt idx="6">
                  <c:v>35977</c:v>
                </c:pt>
                <c:pt idx="7">
                  <c:v>36008</c:v>
                </c:pt>
                <c:pt idx="8">
                  <c:v>36039</c:v>
                </c:pt>
                <c:pt idx="9">
                  <c:v>36069</c:v>
                </c:pt>
                <c:pt idx="10">
                  <c:v>36100</c:v>
                </c:pt>
                <c:pt idx="11">
                  <c:v>36130</c:v>
                </c:pt>
                <c:pt idx="12">
                  <c:v>36161</c:v>
                </c:pt>
                <c:pt idx="13">
                  <c:v>36192</c:v>
                </c:pt>
                <c:pt idx="14">
                  <c:v>36220</c:v>
                </c:pt>
                <c:pt idx="15">
                  <c:v>36251</c:v>
                </c:pt>
                <c:pt idx="16">
                  <c:v>36281</c:v>
                </c:pt>
                <c:pt idx="17">
                  <c:v>36312</c:v>
                </c:pt>
                <c:pt idx="18">
                  <c:v>36342</c:v>
                </c:pt>
                <c:pt idx="19">
                  <c:v>36373</c:v>
                </c:pt>
                <c:pt idx="20">
                  <c:v>36404</c:v>
                </c:pt>
                <c:pt idx="21">
                  <c:v>36434</c:v>
                </c:pt>
                <c:pt idx="22">
                  <c:v>36465</c:v>
                </c:pt>
                <c:pt idx="23">
                  <c:v>36495</c:v>
                </c:pt>
                <c:pt idx="24">
                  <c:v>36526</c:v>
                </c:pt>
                <c:pt idx="25">
                  <c:v>36557</c:v>
                </c:pt>
                <c:pt idx="26">
                  <c:v>36586</c:v>
                </c:pt>
                <c:pt idx="27">
                  <c:v>36617</c:v>
                </c:pt>
                <c:pt idx="28">
                  <c:v>36647</c:v>
                </c:pt>
                <c:pt idx="29">
                  <c:v>36678</c:v>
                </c:pt>
                <c:pt idx="30">
                  <c:v>36708</c:v>
                </c:pt>
                <c:pt idx="31">
                  <c:v>36739</c:v>
                </c:pt>
                <c:pt idx="32">
                  <c:v>36770</c:v>
                </c:pt>
                <c:pt idx="33">
                  <c:v>36800</c:v>
                </c:pt>
                <c:pt idx="34">
                  <c:v>36831</c:v>
                </c:pt>
                <c:pt idx="35">
                  <c:v>36861</c:v>
                </c:pt>
                <c:pt idx="36">
                  <c:v>36892</c:v>
                </c:pt>
                <c:pt idx="37">
                  <c:v>36923</c:v>
                </c:pt>
                <c:pt idx="38">
                  <c:v>36951</c:v>
                </c:pt>
                <c:pt idx="39">
                  <c:v>36982</c:v>
                </c:pt>
                <c:pt idx="40">
                  <c:v>37012</c:v>
                </c:pt>
                <c:pt idx="41">
                  <c:v>37043</c:v>
                </c:pt>
                <c:pt idx="42">
                  <c:v>37073</c:v>
                </c:pt>
                <c:pt idx="43">
                  <c:v>37104</c:v>
                </c:pt>
                <c:pt idx="44">
                  <c:v>37135</c:v>
                </c:pt>
                <c:pt idx="45">
                  <c:v>37165</c:v>
                </c:pt>
                <c:pt idx="46">
                  <c:v>37196</c:v>
                </c:pt>
                <c:pt idx="47">
                  <c:v>37226</c:v>
                </c:pt>
                <c:pt idx="48">
                  <c:v>37257</c:v>
                </c:pt>
                <c:pt idx="49">
                  <c:v>37288</c:v>
                </c:pt>
                <c:pt idx="50">
                  <c:v>37316</c:v>
                </c:pt>
                <c:pt idx="51">
                  <c:v>37347</c:v>
                </c:pt>
                <c:pt idx="52">
                  <c:v>37377</c:v>
                </c:pt>
                <c:pt idx="53">
                  <c:v>37408</c:v>
                </c:pt>
                <c:pt idx="54">
                  <c:v>37438</c:v>
                </c:pt>
                <c:pt idx="55">
                  <c:v>37469</c:v>
                </c:pt>
                <c:pt idx="56">
                  <c:v>37500</c:v>
                </c:pt>
                <c:pt idx="57">
                  <c:v>37530</c:v>
                </c:pt>
                <c:pt idx="58">
                  <c:v>37561</c:v>
                </c:pt>
                <c:pt idx="59">
                  <c:v>37591</c:v>
                </c:pt>
                <c:pt idx="60">
                  <c:v>37622</c:v>
                </c:pt>
                <c:pt idx="61">
                  <c:v>37653</c:v>
                </c:pt>
                <c:pt idx="62">
                  <c:v>37681</c:v>
                </c:pt>
                <c:pt idx="63">
                  <c:v>37712</c:v>
                </c:pt>
                <c:pt idx="64">
                  <c:v>37742</c:v>
                </c:pt>
                <c:pt idx="65">
                  <c:v>37773</c:v>
                </c:pt>
                <c:pt idx="66">
                  <c:v>37803</c:v>
                </c:pt>
                <c:pt idx="67">
                  <c:v>37834</c:v>
                </c:pt>
                <c:pt idx="68">
                  <c:v>37865</c:v>
                </c:pt>
                <c:pt idx="69">
                  <c:v>37895</c:v>
                </c:pt>
                <c:pt idx="70">
                  <c:v>37926</c:v>
                </c:pt>
                <c:pt idx="71">
                  <c:v>37956</c:v>
                </c:pt>
                <c:pt idx="72">
                  <c:v>37987</c:v>
                </c:pt>
                <c:pt idx="73">
                  <c:v>38018</c:v>
                </c:pt>
                <c:pt idx="74">
                  <c:v>38047</c:v>
                </c:pt>
                <c:pt idx="75">
                  <c:v>38078</c:v>
                </c:pt>
                <c:pt idx="76">
                  <c:v>38108</c:v>
                </c:pt>
                <c:pt idx="77">
                  <c:v>38139</c:v>
                </c:pt>
                <c:pt idx="78">
                  <c:v>38169</c:v>
                </c:pt>
                <c:pt idx="79">
                  <c:v>38200</c:v>
                </c:pt>
                <c:pt idx="80">
                  <c:v>38231</c:v>
                </c:pt>
                <c:pt idx="81">
                  <c:v>38261</c:v>
                </c:pt>
                <c:pt idx="82">
                  <c:v>38292</c:v>
                </c:pt>
                <c:pt idx="83">
                  <c:v>38322</c:v>
                </c:pt>
                <c:pt idx="84">
                  <c:v>38353</c:v>
                </c:pt>
                <c:pt idx="85">
                  <c:v>38384</c:v>
                </c:pt>
                <c:pt idx="86">
                  <c:v>38412</c:v>
                </c:pt>
                <c:pt idx="87">
                  <c:v>38443</c:v>
                </c:pt>
                <c:pt idx="88">
                  <c:v>38473</c:v>
                </c:pt>
                <c:pt idx="89">
                  <c:v>38504</c:v>
                </c:pt>
                <c:pt idx="90">
                  <c:v>38534</c:v>
                </c:pt>
                <c:pt idx="91">
                  <c:v>38565</c:v>
                </c:pt>
                <c:pt idx="92">
                  <c:v>38596</c:v>
                </c:pt>
                <c:pt idx="93">
                  <c:v>38626</c:v>
                </c:pt>
                <c:pt idx="94">
                  <c:v>38657</c:v>
                </c:pt>
                <c:pt idx="95">
                  <c:v>38687</c:v>
                </c:pt>
                <c:pt idx="96">
                  <c:v>38718</c:v>
                </c:pt>
                <c:pt idx="97">
                  <c:v>38749</c:v>
                </c:pt>
                <c:pt idx="98">
                  <c:v>38777</c:v>
                </c:pt>
                <c:pt idx="99">
                  <c:v>38808</c:v>
                </c:pt>
                <c:pt idx="100">
                  <c:v>38838</c:v>
                </c:pt>
                <c:pt idx="101">
                  <c:v>38869</c:v>
                </c:pt>
                <c:pt idx="102">
                  <c:v>38899</c:v>
                </c:pt>
                <c:pt idx="103">
                  <c:v>38930</c:v>
                </c:pt>
                <c:pt idx="104">
                  <c:v>38961</c:v>
                </c:pt>
                <c:pt idx="105">
                  <c:v>38991</c:v>
                </c:pt>
                <c:pt idx="106">
                  <c:v>39022</c:v>
                </c:pt>
                <c:pt idx="107">
                  <c:v>39052</c:v>
                </c:pt>
                <c:pt idx="108">
                  <c:v>39083</c:v>
                </c:pt>
                <c:pt idx="109">
                  <c:v>39114</c:v>
                </c:pt>
                <c:pt idx="110">
                  <c:v>39142</c:v>
                </c:pt>
                <c:pt idx="111">
                  <c:v>39173</c:v>
                </c:pt>
                <c:pt idx="112">
                  <c:v>39203</c:v>
                </c:pt>
                <c:pt idx="113">
                  <c:v>39234</c:v>
                </c:pt>
                <c:pt idx="114">
                  <c:v>39264</c:v>
                </c:pt>
                <c:pt idx="115">
                  <c:v>39295</c:v>
                </c:pt>
                <c:pt idx="116">
                  <c:v>39326</c:v>
                </c:pt>
                <c:pt idx="117">
                  <c:v>39356</c:v>
                </c:pt>
                <c:pt idx="118">
                  <c:v>39387</c:v>
                </c:pt>
                <c:pt idx="119">
                  <c:v>39417</c:v>
                </c:pt>
                <c:pt idx="120">
                  <c:v>39448</c:v>
                </c:pt>
                <c:pt idx="121">
                  <c:v>39479</c:v>
                </c:pt>
                <c:pt idx="122">
                  <c:v>39508</c:v>
                </c:pt>
                <c:pt idx="123">
                  <c:v>39539</c:v>
                </c:pt>
                <c:pt idx="124">
                  <c:v>39569</c:v>
                </c:pt>
                <c:pt idx="125">
                  <c:v>39600</c:v>
                </c:pt>
                <c:pt idx="126">
                  <c:v>39630</c:v>
                </c:pt>
                <c:pt idx="127">
                  <c:v>39661</c:v>
                </c:pt>
                <c:pt idx="128">
                  <c:v>39692</c:v>
                </c:pt>
                <c:pt idx="129">
                  <c:v>39722</c:v>
                </c:pt>
                <c:pt idx="130">
                  <c:v>39753</c:v>
                </c:pt>
                <c:pt idx="131">
                  <c:v>39783</c:v>
                </c:pt>
                <c:pt idx="132">
                  <c:v>39814</c:v>
                </c:pt>
                <c:pt idx="133">
                  <c:v>39845</c:v>
                </c:pt>
                <c:pt idx="134">
                  <c:v>39873</c:v>
                </c:pt>
                <c:pt idx="135">
                  <c:v>39904</c:v>
                </c:pt>
                <c:pt idx="136">
                  <c:v>39934</c:v>
                </c:pt>
                <c:pt idx="137">
                  <c:v>39965</c:v>
                </c:pt>
                <c:pt idx="138">
                  <c:v>39995</c:v>
                </c:pt>
                <c:pt idx="139">
                  <c:v>40026</c:v>
                </c:pt>
                <c:pt idx="140">
                  <c:v>40057</c:v>
                </c:pt>
                <c:pt idx="141">
                  <c:v>40087</c:v>
                </c:pt>
                <c:pt idx="142">
                  <c:v>40118</c:v>
                </c:pt>
                <c:pt idx="143">
                  <c:v>40148</c:v>
                </c:pt>
                <c:pt idx="144">
                  <c:v>40179</c:v>
                </c:pt>
                <c:pt idx="145">
                  <c:v>40210</c:v>
                </c:pt>
                <c:pt idx="146">
                  <c:v>40238</c:v>
                </c:pt>
                <c:pt idx="147">
                  <c:v>40269</c:v>
                </c:pt>
                <c:pt idx="148">
                  <c:v>40299</c:v>
                </c:pt>
                <c:pt idx="149">
                  <c:v>40330</c:v>
                </c:pt>
                <c:pt idx="150">
                  <c:v>40360</c:v>
                </c:pt>
                <c:pt idx="151">
                  <c:v>40391</c:v>
                </c:pt>
                <c:pt idx="152">
                  <c:v>40422</c:v>
                </c:pt>
                <c:pt idx="153">
                  <c:v>40452</c:v>
                </c:pt>
                <c:pt idx="154">
                  <c:v>40483</c:v>
                </c:pt>
                <c:pt idx="155">
                  <c:v>40513</c:v>
                </c:pt>
                <c:pt idx="156">
                  <c:v>40544</c:v>
                </c:pt>
                <c:pt idx="157">
                  <c:v>40575</c:v>
                </c:pt>
                <c:pt idx="158">
                  <c:v>40603</c:v>
                </c:pt>
                <c:pt idx="159">
                  <c:v>40634</c:v>
                </c:pt>
                <c:pt idx="160">
                  <c:v>40664</c:v>
                </c:pt>
                <c:pt idx="161">
                  <c:v>40695</c:v>
                </c:pt>
                <c:pt idx="162">
                  <c:v>40725</c:v>
                </c:pt>
                <c:pt idx="163">
                  <c:v>40756</c:v>
                </c:pt>
                <c:pt idx="164">
                  <c:v>40787</c:v>
                </c:pt>
                <c:pt idx="165">
                  <c:v>40817</c:v>
                </c:pt>
                <c:pt idx="166">
                  <c:v>40848</c:v>
                </c:pt>
                <c:pt idx="167">
                  <c:v>40878</c:v>
                </c:pt>
                <c:pt idx="168">
                  <c:v>40909</c:v>
                </c:pt>
                <c:pt idx="169">
                  <c:v>40940</c:v>
                </c:pt>
                <c:pt idx="170">
                  <c:v>40969</c:v>
                </c:pt>
                <c:pt idx="171">
                  <c:v>41000</c:v>
                </c:pt>
                <c:pt idx="172">
                  <c:v>41030</c:v>
                </c:pt>
                <c:pt idx="173">
                  <c:v>41061</c:v>
                </c:pt>
                <c:pt idx="174">
                  <c:v>41091</c:v>
                </c:pt>
                <c:pt idx="175">
                  <c:v>41122</c:v>
                </c:pt>
                <c:pt idx="176">
                  <c:v>41153</c:v>
                </c:pt>
                <c:pt idx="177">
                  <c:v>41183</c:v>
                </c:pt>
                <c:pt idx="178">
                  <c:v>41214</c:v>
                </c:pt>
                <c:pt idx="179">
                  <c:v>41244</c:v>
                </c:pt>
                <c:pt idx="180">
                  <c:v>41275</c:v>
                </c:pt>
                <c:pt idx="181">
                  <c:v>41306</c:v>
                </c:pt>
                <c:pt idx="182">
                  <c:v>41334</c:v>
                </c:pt>
                <c:pt idx="183">
                  <c:v>41365</c:v>
                </c:pt>
                <c:pt idx="184">
                  <c:v>41395</c:v>
                </c:pt>
                <c:pt idx="185">
                  <c:v>41426</c:v>
                </c:pt>
                <c:pt idx="186">
                  <c:v>41456</c:v>
                </c:pt>
                <c:pt idx="187">
                  <c:v>41487</c:v>
                </c:pt>
                <c:pt idx="188">
                  <c:v>41518</c:v>
                </c:pt>
                <c:pt idx="189">
                  <c:v>41548</c:v>
                </c:pt>
                <c:pt idx="190">
                  <c:v>41579</c:v>
                </c:pt>
                <c:pt idx="191">
                  <c:v>41609</c:v>
                </c:pt>
                <c:pt idx="192">
                  <c:v>41640</c:v>
                </c:pt>
                <c:pt idx="193">
                  <c:v>41671</c:v>
                </c:pt>
                <c:pt idx="194">
                  <c:v>41699</c:v>
                </c:pt>
                <c:pt idx="195">
                  <c:v>41730</c:v>
                </c:pt>
                <c:pt idx="196">
                  <c:v>41760</c:v>
                </c:pt>
                <c:pt idx="197">
                  <c:v>41791</c:v>
                </c:pt>
                <c:pt idx="198">
                  <c:v>41821</c:v>
                </c:pt>
                <c:pt idx="199">
                  <c:v>41852</c:v>
                </c:pt>
                <c:pt idx="200">
                  <c:v>41883</c:v>
                </c:pt>
                <c:pt idx="201">
                  <c:v>41913</c:v>
                </c:pt>
                <c:pt idx="202">
                  <c:v>41944</c:v>
                </c:pt>
                <c:pt idx="203">
                  <c:v>41974</c:v>
                </c:pt>
                <c:pt idx="204">
                  <c:v>42005</c:v>
                </c:pt>
                <c:pt idx="205">
                  <c:v>42036</c:v>
                </c:pt>
                <c:pt idx="206">
                  <c:v>42064</c:v>
                </c:pt>
                <c:pt idx="207">
                  <c:v>42095</c:v>
                </c:pt>
                <c:pt idx="208">
                  <c:v>42125</c:v>
                </c:pt>
                <c:pt idx="209">
                  <c:v>42156</c:v>
                </c:pt>
                <c:pt idx="210">
                  <c:v>42186</c:v>
                </c:pt>
                <c:pt idx="211">
                  <c:v>42217</c:v>
                </c:pt>
                <c:pt idx="212">
                  <c:v>42248</c:v>
                </c:pt>
                <c:pt idx="213">
                  <c:v>42278</c:v>
                </c:pt>
                <c:pt idx="214">
                  <c:v>42309</c:v>
                </c:pt>
                <c:pt idx="215">
                  <c:v>42339</c:v>
                </c:pt>
                <c:pt idx="216">
                  <c:v>42370</c:v>
                </c:pt>
                <c:pt idx="217">
                  <c:v>42401</c:v>
                </c:pt>
                <c:pt idx="218">
                  <c:v>42430</c:v>
                </c:pt>
                <c:pt idx="219">
                  <c:v>42461</c:v>
                </c:pt>
                <c:pt idx="220">
                  <c:v>42491</c:v>
                </c:pt>
                <c:pt idx="221">
                  <c:v>42522</c:v>
                </c:pt>
                <c:pt idx="222">
                  <c:v>42552</c:v>
                </c:pt>
                <c:pt idx="223">
                  <c:v>42583</c:v>
                </c:pt>
                <c:pt idx="224">
                  <c:v>42614</c:v>
                </c:pt>
                <c:pt idx="225">
                  <c:v>42644</c:v>
                </c:pt>
                <c:pt idx="226">
                  <c:v>42675</c:v>
                </c:pt>
                <c:pt idx="227">
                  <c:v>42705</c:v>
                </c:pt>
                <c:pt idx="228">
                  <c:v>42736</c:v>
                </c:pt>
                <c:pt idx="229">
                  <c:v>42767</c:v>
                </c:pt>
                <c:pt idx="230">
                  <c:v>42795</c:v>
                </c:pt>
                <c:pt idx="231">
                  <c:v>42826</c:v>
                </c:pt>
                <c:pt idx="232">
                  <c:v>42856</c:v>
                </c:pt>
                <c:pt idx="233">
                  <c:v>42887</c:v>
                </c:pt>
                <c:pt idx="234">
                  <c:v>42917</c:v>
                </c:pt>
                <c:pt idx="235">
                  <c:v>42948</c:v>
                </c:pt>
                <c:pt idx="236">
                  <c:v>42979</c:v>
                </c:pt>
                <c:pt idx="237">
                  <c:v>43009</c:v>
                </c:pt>
                <c:pt idx="238">
                  <c:v>43040</c:v>
                </c:pt>
                <c:pt idx="239">
                  <c:v>43070</c:v>
                </c:pt>
              </c:numCache>
            </c:numRef>
          </c:cat>
          <c:val>
            <c:numRef>
              <c:f>Sheet1!$E$2:$E$241</c:f>
              <c:numCache>
                <c:formatCode>"$"#,##0</c:formatCode>
                <c:ptCount val="240"/>
                <c:pt idx="0">
                  <c:v>250</c:v>
                </c:pt>
                <c:pt idx="1">
                  <c:v>510.85745750000001</c:v>
                </c:pt>
                <c:pt idx="2">
                  <c:v>777.30181090826227</c:v>
                </c:pt>
                <c:pt idx="3">
                  <c:v>1033.5354916030947</c:v>
                </c:pt>
                <c:pt idx="4">
                  <c:v>1276.268248806017</c:v>
                </c:pt>
                <c:pt idx="5">
                  <c:v>1561.1519655806501</c:v>
                </c:pt>
                <c:pt idx="6">
                  <c:v>1802.8208781163289</c:v>
                </c:pt>
                <c:pt idx="7">
                  <c:v>1906.013730623439</c:v>
                </c:pt>
                <c:pt idx="8">
                  <c:v>2243.4324785743638</c:v>
                </c:pt>
                <c:pt idx="9">
                  <c:v>2600.2551088787422</c:v>
                </c:pt>
                <c:pt idx="10">
                  <c:v>2950.2203043814179</c:v>
                </c:pt>
                <c:pt idx="11">
                  <c:v>3305.9633101213813</c:v>
                </c:pt>
                <c:pt idx="12">
                  <c:v>3647.192690049505</c:v>
                </c:pt>
                <c:pt idx="13">
                  <c:v>3811.2750424114711</c:v>
                </c:pt>
                <c:pt idx="14">
                  <c:v>4160.5114593430135</c:v>
                </c:pt>
                <c:pt idx="15">
                  <c:v>4512.7252406715688</c:v>
                </c:pt>
                <c:pt idx="16">
                  <c:v>4688.6163642242118</c:v>
                </c:pt>
                <c:pt idx="17">
                  <c:v>5091.9838655539679</c:v>
                </c:pt>
                <c:pt idx="18">
                  <c:v>5242.1732928934734</c:v>
                </c:pt>
                <c:pt idx="19">
                  <c:v>5477.7357710057822</c:v>
                </c:pt>
                <c:pt idx="20">
                  <c:v>5658.8593787494474</c:v>
                </c:pt>
                <c:pt idx="21">
                  <c:v>6132.3050435901541</c:v>
                </c:pt>
                <c:pt idx="22">
                  <c:v>6459.4022836127324</c:v>
                </c:pt>
                <c:pt idx="23">
                  <c:v>6931.1328293278266</c:v>
                </c:pt>
                <c:pt idx="24">
                  <c:v>6968.3845488960696</c:v>
                </c:pt>
                <c:pt idx="25">
                  <c:v>7167.5042619576961</c:v>
                </c:pt>
                <c:pt idx="26">
                  <c:v>7869.9700988289615</c:v>
                </c:pt>
                <c:pt idx="27">
                  <c:v>7974.7329486431126</c:v>
                </c:pt>
                <c:pt idx="28">
                  <c:v>8129.249876102419</c:v>
                </c:pt>
                <c:pt idx="29">
                  <c:v>8554.021513406231</c:v>
                </c:pt>
                <c:pt idx="30">
                  <c:v>8751.2988018083524</c:v>
                </c:pt>
                <c:pt idx="31">
                  <c:v>9369.8291213007051</c:v>
                </c:pt>
                <c:pt idx="32">
                  <c:v>9345.4185900585289</c:v>
                </c:pt>
                <c:pt idx="33">
                  <c:v>9595.0998178304217</c:v>
                </c:pt>
                <c:pt idx="34">
                  <c:v>9443.328041198336</c:v>
                </c:pt>
                <c:pt idx="35">
                  <c:v>9778.6920437928329</c:v>
                </c:pt>
                <c:pt idx="36">
                  <c:v>10289.728165112814</c:v>
                </c:pt>
                <c:pt idx="37">
                  <c:v>10008.097114685743</c:v>
                </c:pt>
                <c:pt idx="38">
                  <c:v>9897.112057427008</c:v>
                </c:pt>
                <c:pt idx="39">
                  <c:v>10599.901865949556</c:v>
                </c:pt>
                <c:pt idx="40">
                  <c:v>10915.470738911945</c:v>
                </c:pt>
                <c:pt idx="41">
                  <c:v>11022.010999239281</c:v>
                </c:pt>
                <c:pt idx="42">
                  <c:v>11284.465871668423</c:v>
                </c:pt>
                <c:pt idx="43">
                  <c:v>11152.983331255458</c:v>
                </c:pt>
                <c:pt idx="44">
                  <c:v>10904.634465535139</c:v>
                </c:pt>
                <c:pt idx="45">
                  <c:v>11350.628913101433</c:v>
                </c:pt>
                <c:pt idx="46">
                  <c:v>12078.476769588307</c:v>
                </c:pt>
                <c:pt idx="47">
                  <c:v>12370.88913291704</c:v>
                </c:pt>
                <c:pt idx="48">
                  <c:v>12544.586849543013</c:v>
                </c:pt>
                <c:pt idx="49">
                  <c:v>12687.651898848639</c:v>
                </c:pt>
                <c:pt idx="50">
                  <c:v>13162.648373796868</c:v>
                </c:pt>
                <c:pt idx="51">
                  <c:v>13012.323534950723</c:v>
                </c:pt>
                <c:pt idx="52">
                  <c:v>13239.908506429416</c:v>
                </c:pt>
                <c:pt idx="53">
                  <c:v>12960.443241266452</c:v>
                </c:pt>
                <c:pt idx="54">
                  <c:v>12653.22829516863</c:v>
                </c:pt>
                <c:pt idx="55">
                  <c:v>13019.088971908453</c:v>
                </c:pt>
                <c:pt idx="56">
                  <c:v>12485.214572163655</c:v>
                </c:pt>
                <c:pt idx="57">
                  <c:v>13379.084204222441</c:v>
                </c:pt>
                <c:pt idx="58">
                  <c:v>14102.070017833161</c:v>
                </c:pt>
                <c:pt idx="59">
                  <c:v>13944.286805058986</c:v>
                </c:pt>
                <c:pt idx="60">
                  <c:v>13980.39218257022</c:v>
                </c:pt>
                <c:pt idx="61">
                  <c:v>14163.678589898525</c:v>
                </c:pt>
                <c:pt idx="62">
                  <c:v>14494.252358113596</c:v>
                </c:pt>
                <c:pt idx="63">
                  <c:v>15498.042765330027</c:v>
                </c:pt>
                <c:pt idx="64">
                  <c:v>16325.904337682399</c:v>
                </c:pt>
                <c:pt idx="65">
                  <c:v>16692.602228406242</c:v>
                </c:pt>
                <c:pt idx="66">
                  <c:v>16952.376915493129</c:v>
                </c:pt>
                <c:pt idx="67">
                  <c:v>17435.68434184014</c:v>
                </c:pt>
                <c:pt idx="68">
                  <c:v>17714.51825610677</c:v>
                </c:pt>
                <c:pt idx="69">
                  <c:v>18517.837965353203</c:v>
                </c:pt>
                <c:pt idx="70">
                  <c:v>18880.383458798471</c:v>
                </c:pt>
                <c:pt idx="71">
                  <c:v>19783.603189629288</c:v>
                </c:pt>
                <c:pt idx="72">
                  <c:v>20300.738018122342</c:v>
                </c:pt>
                <c:pt idx="73">
                  <c:v>20787.4799466978</c:v>
                </c:pt>
                <c:pt idx="74">
                  <c:v>20897.700358290615</c:v>
                </c:pt>
                <c:pt idx="75">
                  <c:v>20789.317544743149</c:v>
                </c:pt>
                <c:pt idx="76">
                  <c:v>21187.180526314256</c:v>
                </c:pt>
                <c:pt idx="77">
                  <c:v>21722.073525517731</c:v>
                </c:pt>
                <c:pt idx="78">
                  <c:v>21607.333192873852</c:v>
                </c:pt>
                <c:pt idx="79">
                  <c:v>22035.801770333706</c:v>
                </c:pt>
                <c:pt idx="80">
                  <c:v>22449.543202548524</c:v>
                </c:pt>
                <c:pt idx="81">
                  <c:v>22964.809923470457</c:v>
                </c:pt>
                <c:pt idx="82">
                  <c:v>23720.655102710443</c:v>
                </c:pt>
                <c:pt idx="83">
                  <c:v>24524.347378248935</c:v>
                </c:pt>
                <c:pt idx="84">
                  <c:v>24466.187181754496</c:v>
                </c:pt>
                <c:pt idx="85">
                  <c:v>24986.149537736695</c:v>
                </c:pt>
                <c:pt idx="86">
                  <c:v>24937.410886218095</c:v>
                </c:pt>
                <c:pt idx="87">
                  <c:v>25010.292177276402</c:v>
                </c:pt>
                <c:pt idx="88">
                  <c:v>25824.915279662488</c:v>
                </c:pt>
                <c:pt idx="89">
                  <c:v>26145.229809491037</c:v>
                </c:pt>
                <c:pt idx="90">
                  <c:v>26913.85783044092</c:v>
                </c:pt>
                <c:pt idx="91">
                  <c:v>27127.214882143351</c:v>
                </c:pt>
                <c:pt idx="92">
                  <c:v>27432.561182306639</c:v>
                </c:pt>
                <c:pt idx="93">
                  <c:v>27351.130305172814</c:v>
                </c:pt>
                <c:pt idx="94">
                  <c:v>28266.067736691413</c:v>
                </c:pt>
                <c:pt idx="95">
                  <c:v>28611.520551474154</c:v>
                </c:pt>
                <c:pt idx="96">
                  <c:v>29326.268638284764</c:v>
                </c:pt>
                <c:pt idx="97">
                  <c:v>29662.49431986042</c:v>
                </c:pt>
                <c:pt idx="98">
                  <c:v>30057.71210342733</c:v>
                </c:pt>
                <c:pt idx="99">
                  <c:v>30544.682296416817</c:v>
                </c:pt>
                <c:pt idx="100">
                  <c:v>30269.452739222896</c:v>
                </c:pt>
                <c:pt idx="101">
                  <c:v>30574.997184999371</c:v>
                </c:pt>
                <c:pt idx="102">
                  <c:v>31074.675363761824</c:v>
                </c:pt>
                <c:pt idx="103">
                  <c:v>31924.112998704128</c:v>
                </c:pt>
                <c:pt idx="104">
                  <c:v>32764.901272340405</c:v>
                </c:pt>
                <c:pt idx="105">
                  <c:v>33734.274338715404</c:v>
                </c:pt>
                <c:pt idx="106">
                  <c:v>34500.412784210668</c:v>
                </c:pt>
                <c:pt idx="107">
                  <c:v>34995.169752633949</c:v>
                </c:pt>
                <c:pt idx="108">
                  <c:v>35573.185077952548</c:v>
                </c:pt>
                <c:pt idx="109">
                  <c:v>35583.879993150949</c:v>
                </c:pt>
                <c:pt idx="110">
                  <c:v>36088.281961418776</c:v>
                </c:pt>
                <c:pt idx="111">
                  <c:v>37370.691922942846</c:v>
                </c:pt>
                <c:pt idx="112">
                  <c:v>38333.907093809175</c:v>
                </c:pt>
                <c:pt idx="113">
                  <c:v>38183.011476761189</c:v>
                </c:pt>
                <c:pt idx="114">
                  <c:v>37833.6199082206</c:v>
                </c:pt>
                <c:pt idx="115">
                  <c:v>38578.322107063119</c:v>
                </c:pt>
                <c:pt idx="116">
                  <c:v>39796.300431631964</c:v>
                </c:pt>
                <c:pt idx="117">
                  <c:v>40547.739786515587</c:v>
                </c:pt>
                <c:pt idx="118">
                  <c:v>40012.358044791232</c:v>
                </c:pt>
                <c:pt idx="119">
                  <c:v>40141.773201475226</c:v>
                </c:pt>
                <c:pt idx="120">
                  <c:v>39161.070992486246</c:v>
                </c:pt>
                <c:pt idx="121">
                  <c:v>38672.56642477071</c:v>
                </c:pt>
                <c:pt idx="122">
                  <c:v>38869.673182220227</c:v>
                </c:pt>
                <c:pt idx="123">
                  <c:v>40236.567975823753</c:v>
                </c:pt>
                <c:pt idx="124">
                  <c:v>40715.934922107212</c:v>
                </c:pt>
                <c:pt idx="125">
                  <c:v>38901.733518322137</c:v>
                </c:pt>
                <c:pt idx="126">
                  <c:v>38951.482176828547</c:v>
                </c:pt>
                <c:pt idx="127">
                  <c:v>39656.257480380351</c:v>
                </c:pt>
                <c:pt idx="128">
                  <c:v>37631.89378417845</c:v>
                </c:pt>
                <c:pt idx="129">
                  <c:v>33827.871583114713</c:v>
                </c:pt>
                <c:pt idx="130">
                  <c:v>32954.757492864461</c:v>
                </c:pt>
                <c:pt idx="131">
                  <c:v>33785.42262672176</c:v>
                </c:pt>
                <c:pt idx="132">
                  <c:v>32237.930367481986</c:v>
                </c:pt>
                <c:pt idx="133">
                  <c:v>30392.184745980765</c:v>
                </c:pt>
                <c:pt idx="134">
                  <c:v>32366.859171416359</c:v>
                </c:pt>
                <c:pt idx="135">
                  <c:v>34522.634404515979</c:v>
                </c:pt>
                <c:pt idx="136">
                  <c:v>36006.834464889253</c:v>
                </c:pt>
                <c:pt idx="137">
                  <c:v>36361.574025527487</c:v>
                </c:pt>
                <c:pt idx="138">
                  <c:v>38438.104611070354</c:v>
                </c:pt>
                <c:pt idx="139">
                  <c:v>39640.708470025595</c:v>
                </c:pt>
                <c:pt idx="140">
                  <c:v>40903.794956995669</c:v>
                </c:pt>
                <c:pt idx="141">
                  <c:v>40759.011161892326</c:v>
                </c:pt>
                <c:pt idx="142">
                  <c:v>42634.534328923328</c:v>
                </c:pt>
                <c:pt idx="143">
                  <c:v>43178.935168062089</c:v>
                </c:pt>
                <c:pt idx="144">
                  <c:v>42695.07937141561</c:v>
                </c:pt>
                <c:pt idx="145">
                  <c:v>43786.595543269068</c:v>
                </c:pt>
                <c:pt idx="146">
                  <c:v>45606.240343531914</c:v>
                </c:pt>
                <c:pt idx="147">
                  <c:v>46431.081007505141</c:v>
                </c:pt>
                <c:pt idx="148">
                  <c:v>44574.152307533026</c:v>
                </c:pt>
                <c:pt idx="149">
                  <c:v>43634.399538250414</c:v>
                </c:pt>
                <c:pt idx="150">
                  <c:v>45859.138431921259</c:v>
                </c:pt>
                <c:pt idx="151">
                  <c:v>45044.563933771256</c:v>
                </c:pt>
                <c:pt idx="152">
                  <c:v>47721.629452249275</c:v>
                </c:pt>
                <c:pt idx="153">
                  <c:v>49112.578689494323</c:v>
                </c:pt>
                <c:pt idx="154">
                  <c:v>49282.187291689064</c:v>
                </c:pt>
                <c:pt idx="155">
                  <c:v>51349.583761210233</c:v>
                </c:pt>
                <c:pt idx="156">
                  <c:v>52348.440929487682</c:v>
                </c:pt>
                <c:pt idx="157">
                  <c:v>53714.370443251486</c:v>
                </c:pt>
                <c:pt idx="158">
                  <c:v>53986.735495672954</c:v>
                </c:pt>
                <c:pt idx="159">
                  <c:v>55402.20438075767</c:v>
                </c:pt>
                <c:pt idx="160">
                  <c:v>55493.292021844165</c:v>
                </c:pt>
                <c:pt idx="161">
                  <c:v>55139.79026258237</c:v>
                </c:pt>
                <c:pt idx="162">
                  <c:v>54979.770230791903</c:v>
                </c:pt>
                <c:pt idx="163">
                  <c:v>53678.995437326521</c:v>
                </c:pt>
                <c:pt idx="164">
                  <c:v>51782.241969828923</c:v>
                </c:pt>
                <c:pt idx="165">
                  <c:v>55444.784405853781</c:v>
                </c:pt>
                <c:pt idx="166">
                  <c:v>55606.924937140735</c:v>
                </c:pt>
                <c:pt idx="167">
                  <c:v>56381.604633454372</c:v>
                </c:pt>
                <c:pt idx="168">
                  <c:v>58296.103493075301</c:v>
                </c:pt>
                <c:pt idx="169">
                  <c:v>60054.739027996045</c:v>
                </c:pt>
                <c:pt idx="170">
                  <c:v>61392.062507656978</c:v>
                </c:pt>
                <c:pt idx="171">
                  <c:v>61615.540522733041</c:v>
                </c:pt>
                <c:pt idx="172">
                  <c:v>59811.29688636728</c:v>
                </c:pt>
                <c:pt idx="173">
                  <c:v>61547.325902785175</c:v>
                </c:pt>
                <c:pt idx="174">
                  <c:v>62565.342362643307</c:v>
                </c:pt>
                <c:pt idx="175">
                  <c:v>63673.584323463132</c:v>
                </c:pt>
                <c:pt idx="176">
                  <c:v>64937.551770078746</c:v>
                </c:pt>
                <c:pt idx="177">
                  <c:v>64506.990642515892</c:v>
                </c:pt>
                <c:pt idx="178">
                  <c:v>65012.56217888229</c:v>
                </c:pt>
                <c:pt idx="179">
                  <c:v>65591.608959587029</c:v>
                </c:pt>
                <c:pt idx="180">
                  <c:v>67742.751573140529</c:v>
                </c:pt>
                <c:pt idx="181">
                  <c:v>68646.731967697444</c:v>
                </c:pt>
                <c:pt idx="182">
                  <c:v>70458.263206122836</c:v>
                </c:pt>
                <c:pt idx="183">
                  <c:v>71737.164519139216</c:v>
                </c:pt>
                <c:pt idx="184">
                  <c:v>72610.394765960489</c:v>
                </c:pt>
                <c:pt idx="185">
                  <c:v>71938.761190651421</c:v>
                </c:pt>
                <c:pt idx="186">
                  <c:v>74414.829900609271</c:v>
                </c:pt>
                <c:pt idx="187">
                  <c:v>73257.786855365557</c:v>
                </c:pt>
                <c:pt idx="188">
                  <c:v>75094.455283529853</c:v>
                </c:pt>
                <c:pt idx="189">
                  <c:v>77597.899459957203</c:v>
                </c:pt>
                <c:pt idx="190">
                  <c:v>79179.80920576278</c:v>
                </c:pt>
                <c:pt idx="191">
                  <c:v>80498.518885565252</c:v>
                </c:pt>
                <c:pt idx="192">
                  <c:v>79435.828733113158</c:v>
                </c:pt>
                <c:pt idx="193">
                  <c:v>81993.005043826925</c:v>
                </c:pt>
                <c:pt idx="194">
                  <c:v>82614.958111907734</c:v>
                </c:pt>
                <c:pt idx="195">
                  <c:v>83440.816589781389</c:v>
                </c:pt>
                <c:pt idx="196">
                  <c:v>85151.229469246056</c:v>
                </c:pt>
                <c:pt idx="197">
                  <c:v>86470.057068179289</c:v>
                </c:pt>
                <c:pt idx="198">
                  <c:v>85939.69939116179</c:v>
                </c:pt>
                <c:pt idx="199">
                  <c:v>88537.375176616726</c:v>
                </c:pt>
                <c:pt idx="200">
                  <c:v>87862.343763761441</c:v>
                </c:pt>
                <c:pt idx="201">
                  <c:v>89659.195470659979</c:v>
                </c:pt>
                <c:pt idx="202">
                  <c:v>91546.955164724786</c:v>
                </c:pt>
                <c:pt idx="203">
                  <c:v>91684.379873958722</c:v>
                </c:pt>
                <c:pt idx="204">
                  <c:v>90859.962715748756</c:v>
                </c:pt>
                <c:pt idx="205">
                  <c:v>93986.921682792905</c:v>
                </c:pt>
                <c:pt idx="206">
                  <c:v>93476.118228893465</c:v>
                </c:pt>
                <c:pt idx="207">
                  <c:v>94163.558419369219</c:v>
                </c:pt>
                <c:pt idx="208">
                  <c:v>95072.067724285458</c:v>
                </c:pt>
                <c:pt idx="209">
                  <c:v>93906.849642879359</c:v>
                </c:pt>
                <c:pt idx="210">
                  <c:v>95533.254545985503</c:v>
                </c:pt>
                <c:pt idx="211">
                  <c:v>92284.500996113507</c:v>
                </c:pt>
                <c:pt idx="212">
                  <c:v>91352.002468459686</c:v>
                </c:pt>
                <c:pt idx="213">
                  <c:v>96230.180845279581</c:v>
                </c:pt>
                <c:pt idx="214">
                  <c:v>96576.842137335043</c:v>
                </c:pt>
                <c:pt idx="215">
                  <c:v>95821.496526053816</c:v>
                </c:pt>
                <c:pt idx="216">
                  <c:v>93615.237030553908</c:v>
                </c:pt>
                <c:pt idx="217">
                  <c:v>93990.367837130805</c:v>
                </c:pt>
                <c:pt idx="218">
                  <c:v>98326.949662922096</c:v>
                </c:pt>
                <c:pt idx="219">
                  <c:v>98921.208046003914</c:v>
                </c:pt>
                <c:pt idx="220">
                  <c:v>100246.78922242101</c:v>
                </c:pt>
                <c:pt idx="221">
                  <c:v>101195.00710688729</c:v>
                </c:pt>
                <c:pt idx="222">
                  <c:v>103877.74620918765</c:v>
                </c:pt>
                <c:pt idx="223">
                  <c:v>104182.08569700715</c:v>
                </c:pt>
                <c:pt idx="224">
                  <c:v>104428.08927219981</c:v>
                </c:pt>
                <c:pt idx="225">
                  <c:v>103298.15457065821</c:v>
                </c:pt>
                <c:pt idx="226">
                  <c:v>105113.18462427797</c:v>
                </c:pt>
                <c:pt idx="227">
                  <c:v>106657.5252548407</c:v>
                </c:pt>
                <c:pt idx="228">
                  <c:v>108188.01710634121</c:v>
                </c:pt>
                <c:pt idx="229">
                  <c:v>111237.80939163537</c:v>
                </c:pt>
                <c:pt idx="230">
                  <c:v>111553.15048087203</c:v>
                </c:pt>
                <c:pt idx="231">
                  <c:v>112754.45566860581</c:v>
                </c:pt>
                <c:pt idx="232">
                  <c:v>114223.71131689906</c:v>
                </c:pt>
                <c:pt idx="233">
                  <c:v>114875.0625980646</c:v>
                </c:pt>
                <c:pt idx="234">
                  <c:v>116699.89057497459</c:v>
                </c:pt>
                <c:pt idx="235">
                  <c:v>117488.57960386648</c:v>
                </c:pt>
                <c:pt idx="236">
                  <c:v>119034.98148801785</c:v>
                </c:pt>
                <c:pt idx="237">
                  <c:v>120983.05239978866</c:v>
                </c:pt>
                <c:pt idx="238">
                  <c:v>123423.58243501396</c:v>
                </c:pt>
                <c:pt idx="239">
                  <c:v>124700</c:v>
                </c:pt>
              </c:numCache>
            </c:numRef>
          </c:val>
          <c:smooth val="0"/>
          <c:extLst>
            <c:ext xmlns:c16="http://schemas.microsoft.com/office/drawing/2014/chart" uri="{C3380CC4-5D6E-409C-BE32-E72D297353CC}">
              <c16:uniqueId val="{00000007-3E61-4A74-AA11-26290AF84EAE}"/>
            </c:ext>
          </c:extLst>
        </c:ser>
        <c:dLbls>
          <c:showLegendKey val="0"/>
          <c:showVal val="0"/>
          <c:showCatName val="0"/>
          <c:showSerName val="0"/>
          <c:showPercent val="0"/>
          <c:showBubbleSize val="0"/>
        </c:dLbls>
        <c:smooth val="0"/>
        <c:axId val="435119616"/>
        <c:axId val="435121536"/>
      </c:lineChart>
      <c:dateAx>
        <c:axId val="435119616"/>
        <c:scaling>
          <c:orientation val="minMax"/>
        </c:scaling>
        <c:delete val="0"/>
        <c:axPos val="b"/>
        <c:numFmt formatCode="yyyy" sourceLinked="0"/>
        <c:majorTickMark val="out"/>
        <c:minorTickMark val="none"/>
        <c:tickLblPos val="nextTo"/>
        <c:crossAx val="435121536"/>
        <c:crosses val="autoZero"/>
        <c:auto val="1"/>
        <c:lblOffset val="100"/>
        <c:baseTimeUnit val="months"/>
        <c:majorUnit val="1"/>
        <c:majorTimeUnit val="years"/>
      </c:dateAx>
      <c:valAx>
        <c:axId val="435121536"/>
        <c:scaling>
          <c:orientation val="minMax"/>
        </c:scaling>
        <c:delete val="0"/>
        <c:axPos val="l"/>
        <c:majorGridlines/>
        <c:numFmt formatCode="&quot;$&quot;#,##0" sourceLinked="1"/>
        <c:majorTickMark val="out"/>
        <c:minorTickMark val="none"/>
        <c:tickLblPos val="nextTo"/>
        <c:crossAx val="435119616"/>
        <c:crosses val="autoZero"/>
        <c:crossBetween val="between"/>
      </c:valAx>
    </c:plotArea>
    <c:legend>
      <c:legendPos val="r"/>
      <c:layout>
        <c:manualLayout>
          <c:xMode val="edge"/>
          <c:yMode val="edge"/>
          <c:x val="0.14707681519536872"/>
          <c:y val="6.7591869705323548E-2"/>
          <c:w val="0.20598501275432113"/>
          <c:h val="0.33955474039969313"/>
        </c:manualLayout>
      </c:layout>
      <c:overlay val="0"/>
      <c:spPr>
        <a:solidFill>
          <a:srgbClr val="FFFFFF"/>
        </a:solidFill>
        <a:ln>
          <a:solidFill>
            <a:schemeClr val="accent1">
              <a:shade val="95000"/>
              <a:satMod val="105000"/>
            </a:schemeClr>
          </a:solidFill>
        </a:ln>
      </c:spPr>
    </c:legend>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Inflation</c:v>
                </c:pt>
              </c:strCache>
            </c:strRef>
          </c:tx>
          <c:marker>
            <c:symbol val="none"/>
          </c:marker>
          <c:dLbls>
            <c:dLbl>
              <c:idx val="29"/>
              <c:layout>
                <c:manualLayout>
                  <c:x val="0"/>
                  <c:y val="-4.04984423676012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B6C-4283-8597-5F16CCDF44BC}"/>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Sheet1!$A$2:$A$31</c:f>
              <c:numCache>
                <c:formatCode>General</c:formatCode>
                <c:ptCount val="30"/>
                <c:pt idx="0">
                  <c:v>1988</c:v>
                </c:pt>
                <c:pt idx="1">
                  <c:v>1989</c:v>
                </c:pt>
                <c:pt idx="2">
                  <c:v>1990</c:v>
                </c:pt>
                <c:pt idx="3">
                  <c:v>1991</c:v>
                </c:pt>
                <c:pt idx="4">
                  <c:v>1992</c:v>
                </c:pt>
                <c:pt idx="5">
                  <c:v>1993</c:v>
                </c:pt>
                <c:pt idx="6">
                  <c:v>1994</c:v>
                </c:pt>
                <c:pt idx="7">
                  <c:v>1995</c:v>
                </c:pt>
                <c:pt idx="8">
                  <c:v>1996</c:v>
                </c:pt>
                <c:pt idx="9">
                  <c:v>1997</c:v>
                </c:pt>
                <c:pt idx="10">
                  <c:v>1998</c:v>
                </c:pt>
                <c:pt idx="11">
                  <c:v>1999</c:v>
                </c:pt>
                <c:pt idx="12">
                  <c:v>2000</c:v>
                </c:pt>
                <c:pt idx="13">
                  <c:v>2001</c:v>
                </c:pt>
                <c:pt idx="14">
                  <c:v>2002</c:v>
                </c:pt>
                <c:pt idx="15">
                  <c:v>2003</c:v>
                </c:pt>
                <c:pt idx="16">
                  <c:v>2004</c:v>
                </c:pt>
                <c:pt idx="17">
                  <c:v>2005</c:v>
                </c:pt>
                <c:pt idx="18">
                  <c:v>2006</c:v>
                </c:pt>
                <c:pt idx="19">
                  <c:v>2007</c:v>
                </c:pt>
                <c:pt idx="20">
                  <c:v>2008</c:v>
                </c:pt>
                <c:pt idx="21">
                  <c:v>2009</c:v>
                </c:pt>
                <c:pt idx="22">
                  <c:v>2010</c:v>
                </c:pt>
                <c:pt idx="23">
                  <c:v>2011</c:v>
                </c:pt>
                <c:pt idx="24">
                  <c:v>2012</c:v>
                </c:pt>
                <c:pt idx="25">
                  <c:v>2013</c:v>
                </c:pt>
                <c:pt idx="26">
                  <c:v>2014</c:v>
                </c:pt>
                <c:pt idx="27">
                  <c:v>2015</c:v>
                </c:pt>
                <c:pt idx="28">
                  <c:v>2016</c:v>
                </c:pt>
                <c:pt idx="29">
                  <c:v>2017</c:v>
                </c:pt>
              </c:numCache>
            </c:numRef>
          </c:cat>
          <c:val>
            <c:numRef>
              <c:f>Sheet1!$B$2:$B$31</c:f>
              <c:numCache>
                <c:formatCode>"$"#,##0.00_);[Red]\("$"#,##0.00\)</c:formatCode>
                <c:ptCount val="30"/>
                <c:pt idx="0">
                  <c:v>1.04</c:v>
                </c:pt>
                <c:pt idx="1">
                  <c:v>1.0816000000000001</c:v>
                </c:pt>
                <c:pt idx="2">
                  <c:v>1.1248640000000001</c:v>
                </c:pt>
                <c:pt idx="3">
                  <c:v>1.1698585600000002</c:v>
                </c:pt>
                <c:pt idx="4">
                  <c:v>1.2166529024000003</c:v>
                </c:pt>
                <c:pt idx="5">
                  <c:v>1.2653190184960004</c:v>
                </c:pt>
                <c:pt idx="6">
                  <c:v>1.3159317792358405</c:v>
                </c:pt>
                <c:pt idx="7">
                  <c:v>1.3685690504052741</c:v>
                </c:pt>
                <c:pt idx="8">
                  <c:v>1.4233118124214852</c:v>
                </c:pt>
                <c:pt idx="9">
                  <c:v>1.4802442849183446</c:v>
                </c:pt>
                <c:pt idx="10">
                  <c:v>1.5394540563150785</c:v>
                </c:pt>
                <c:pt idx="11">
                  <c:v>1.6010322185676817</c:v>
                </c:pt>
                <c:pt idx="12">
                  <c:v>1.6650735073103891</c:v>
                </c:pt>
                <c:pt idx="13">
                  <c:v>1.7316764476028046</c:v>
                </c:pt>
                <c:pt idx="14">
                  <c:v>1.8009435055069167</c:v>
                </c:pt>
                <c:pt idx="15">
                  <c:v>1.8729812457271935</c:v>
                </c:pt>
                <c:pt idx="16">
                  <c:v>1.9479004955562813</c:v>
                </c:pt>
                <c:pt idx="17">
                  <c:v>2.0258165153785326</c:v>
                </c:pt>
                <c:pt idx="18">
                  <c:v>2.1068491759936738</c:v>
                </c:pt>
                <c:pt idx="19">
                  <c:v>2.1911231430334208</c:v>
                </c:pt>
                <c:pt idx="20">
                  <c:v>2.2787680687547578</c:v>
                </c:pt>
                <c:pt idx="21">
                  <c:v>2.369918791504948</c:v>
                </c:pt>
                <c:pt idx="22">
                  <c:v>2.4647155431651462</c:v>
                </c:pt>
                <c:pt idx="23">
                  <c:v>2.5633041648917523</c:v>
                </c:pt>
                <c:pt idx="24">
                  <c:v>2.6658363314874225</c:v>
                </c:pt>
                <c:pt idx="25">
                  <c:v>2.7724697847469195</c:v>
                </c:pt>
                <c:pt idx="26">
                  <c:v>2.8833685761367964</c:v>
                </c:pt>
                <c:pt idx="27">
                  <c:v>2.9987033191822685</c:v>
                </c:pt>
                <c:pt idx="28">
                  <c:v>3.1186514519495594</c:v>
                </c:pt>
                <c:pt idx="29">
                  <c:v>3.2433975100275418</c:v>
                </c:pt>
              </c:numCache>
            </c:numRef>
          </c:val>
          <c:smooth val="0"/>
          <c:extLst>
            <c:ext xmlns:c16="http://schemas.microsoft.com/office/drawing/2014/chart" uri="{C3380CC4-5D6E-409C-BE32-E72D297353CC}">
              <c16:uniqueId val="{00000001-4B6C-4283-8597-5F16CCDF44BC}"/>
            </c:ext>
          </c:extLst>
        </c:ser>
        <c:ser>
          <c:idx val="1"/>
          <c:order val="1"/>
          <c:tx>
            <c:strRef>
              <c:f>Sheet1!$C$1</c:f>
              <c:strCache>
                <c:ptCount val="1"/>
                <c:pt idx="0">
                  <c:v>Capital preservation</c:v>
                </c:pt>
              </c:strCache>
            </c:strRef>
          </c:tx>
          <c:marker>
            <c:symbol val="none"/>
          </c:marker>
          <c:dLbls>
            <c:dLbl>
              <c:idx val="29"/>
              <c:layout>
                <c:manualLayout>
                  <c:x val="0"/>
                  <c:y val="1.86915887850467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B6C-4283-8597-5F16CCDF44BC}"/>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Sheet1!$A$2:$A$31</c:f>
              <c:numCache>
                <c:formatCode>General</c:formatCode>
                <c:ptCount val="30"/>
                <c:pt idx="0">
                  <c:v>1988</c:v>
                </c:pt>
                <c:pt idx="1">
                  <c:v>1989</c:v>
                </c:pt>
                <c:pt idx="2">
                  <c:v>1990</c:v>
                </c:pt>
                <c:pt idx="3">
                  <c:v>1991</c:v>
                </c:pt>
                <c:pt idx="4">
                  <c:v>1992</c:v>
                </c:pt>
                <c:pt idx="5">
                  <c:v>1993</c:v>
                </c:pt>
                <c:pt idx="6">
                  <c:v>1994</c:v>
                </c:pt>
                <c:pt idx="7">
                  <c:v>1995</c:v>
                </c:pt>
                <c:pt idx="8">
                  <c:v>1996</c:v>
                </c:pt>
                <c:pt idx="9">
                  <c:v>1997</c:v>
                </c:pt>
                <c:pt idx="10">
                  <c:v>1998</c:v>
                </c:pt>
                <c:pt idx="11">
                  <c:v>1999</c:v>
                </c:pt>
                <c:pt idx="12">
                  <c:v>2000</c:v>
                </c:pt>
                <c:pt idx="13">
                  <c:v>2001</c:v>
                </c:pt>
                <c:pt idx="14">
                  <c:v>2002</c:v>
                </c:pt>
                <c:pt idx="15">
                  <c:v>2003</c:v>
                </c:pt>
                <c:pt idx="16">
                  <c:v>2004</c:v>
                </c:pt>
                <c:pt idx="17">
                  <c:v>2005</c:v>
                </c:pt>
                <c:pt idx="18">
                  <c:v>2006</c:v>
                </c:pt>
                <c:pt idx="19">
                  <c:v>2007</c:v>
                </c:pt>
                <c:pt idx="20">
                  <c:v>2008</c:v>
                </c:pt>
                <c:pt idx="21">
                  <c:v>2009</c:v>
                </c:pt>
                <c:pt idx="22">
                  <c:v>2010</c:v>
                </c:pt>
                <c:pt idx="23">
                  <c:v>2011</c:v>
                </c:pt>
                <c:pt idx="24">
                  <c:v>2012</c:v>
                </c:pt>
                <c:pt idx="25">
                  <c:v>2013</c:v>
                </c:pt>
                <c:pt idx="26">
                  <c:v>2014</c:v>
                </c:pt>
                <c:pt idx="27">
                  <c:v>2015</c:v>
                </c:pt>
                <c:pt idx="28">
                  <c:v>2016</c:v>
                </c:pt>
                <c:pt idx="29">
                  <c:v>2017</c:v>
                </c:pt>
              </c:numCache>
            </c:numRef>
          </c:cat>
          <c:val>
            <c:numRef>
              <c:f>Sheet1!$C$2:$C$31</c:f>
              <c:numCache>
                <c:formatCode>"$"#,##0.00_);[Red]\("$"#,##0.00\)</c:formatCode>
                <c:ptCount val="30"/>
                <c:pt idx="0">
                  <c:v>1.0675892609802273</c:v>
                </c:pt>
                <c:pt idx="1">
                  <c:v>1.1597344398093308</c:v>
                </c:pt>
                <c:pt idx="2">
                  <c:v>1.2516275535514654</c:v>
                </c:pt>
                <c:pt idx="3">
                  <c:v>1.3236257942358289</c:v>
                </c:pt>
                <c:pt idx="4">
                  <c:v>1.3715513067476801</c:v>
                </c:pt>
                <c:pt idx="5">
                  <c:v>1.4139087179874126</c:v>
                </c:pt>
                <c:pt idx="6">
                  <c:v>1.473875505130634</c:v>
                </c:pt>
                <c:pt idx="7">
                  <c:v>1.5586927607534418</c:v>
                </c:pt>
                <c:pt idx="8">
                  <c:v>1.6405509073029509</c:v>
                </c:pt>
                <c:pt idx="9">
                  <c:v>1.7266594955339791</c:v>
                </c:pt>
                <c:pt idx="10">
                  <c:v>1.8140674423630778</c:v>
                </c:pt>
                <c:pt idx="11">
                  <c:v>1.9000036132891183</c:v>
                </c:pt>
                <c:pt idx="12">
                  <c:v>2.0131962221282187</c:v>
                </c:pt>
                <c:pt idx="13">
                  <c:v>2.0955042944697464</c:v>
                </c:pt>
                <c:pt idx="14">
                  <c:v>2.1311940149747159</c:v>
                </c:pt>
                <c:pt idx="15">
                  <c:v>2.154092400738405</c:v>
                </c:pt>
                <c:pt idx="16">
                  <c:v>2.1807887789773579</c:v>
                </c:pt>
                <c:pt idx="17">
                  <c:v>2.2462072873233181</c:v>
                </c:pt>
                <c:pt idx="18">
                  <c:v>2.3531295924023903</c:v>
                </c:pt>
                <c:pt idx="19">
                  <c:v>2.4646103724139912</c:v>
                </c:pt>
                <c:pt idx="20">
                  <c:v>2.5088946879767224</c:v>
                </c:pt>
                <c:pt idx="21">
                  <c:v>2.5129844581327139</c:v>
                </c:pt>
                <c:pt idx="22">
                  <c:v>2.5162547780815228</c:v>
                </c:pt>
                <c:pt idx="23">
                  <c:v>2.5181685291741753</c:v>
                </c:pt>
                <c:pt idx="24">
                  <c:v>2.5199779177758121</c:v>
                </c:pt>
                <c:pt idx="25">
                  <c:v>2.521239452249687</c:v>
                </c:pt>
                <c:pt idx="26">
                  <c:v>2.5220794038496095</c:v>
                </c:pt>
                <c:pt idx="27">
                  <c:v>2.5234241869574303</c:v>
                </c:pt>
                <c:pt idx="28">
                  <c:v>2.5302589959048718</c:v>
                </c:pt>
                <c:pt idx="29">
                  <c:v>2.5515411967610739</c:v>
                </c:pt>
              </c:numCache>
            </c:numRef>
          </c:val>
          <c:smooth val="0"/>
          <c:extLst>
            <c:ext xmlns:c16="http://schemas.microsoft.com/office/drawing/2014/chart" uri="{C3380CC4-5D6E-409C-BE32-E72D297353CC}">
              <c16:uniqueId val="{00000003-4B6C-4283-8597-5F16CCDF44BC}"/>
            </c:ext>
          </c:extLst>
        </c:ser>
        <c:ser>
          <c:idx val="2"/>
          <c:order val="2"/>
          <c:tx>
            <c:strRef>
              <c:f>Sheet1!$D$1</c:f>
              <c:strCache>
                <c:ptCount val="1"/>
                <c:pt idx="0">
                  <c:v>Bonds</c:v>
                </c:pt>
              </c:strCache>
            </c:strRef>
          </c:tx>
          <c:marker>
            <c:symbol val="none"/>
          </c:marker>
          <c:dLbls>
            <c:dLbl>
              <c:idx val="29"/>
              <c:layout>
                <c:manualLayout>
                  <c:x val="1.4112908154749484E-3"/>
                  <c:y val="-1.98717308460115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B6C-4283-8597-5F16CCDF44BC}"/>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Sheet1!$A$2:$A$31</c:f>
              <c:numCache>
                <c:formatCode>General</c:formatCode>
                <c:ptCount val="30"/>
                <c:pt idx="0">
                  <c:v>1988</c:v>
                </c:pt>
                <c:pt idx="1">
                  <c:v>1989</c:v>
                </c:pt>
                <c:pt idx="2">
                  <c:v>1990</c:v>
                </c:pt>
                <c:pt idx="3">
                  <c:v>1991</c:v>
                </c:pt>
                <c:pt idx="4">
                  <c:v>1992</c:v>
                </c:pt>
                <c:pt idx="5">
                  <c:v>1993</c:v>
                </c:pt>
                <c:pt idx="6">
                  <c:v>1994</c:v>
                </c:pt>
                <c:pt idx="7">
                  <c:v>1995</c:v>
                </c:pt>
                <c:pt idx="8">
                  <c:v>1996</c:v>
                </c:pt>
                <c:pt idx="9">
                  <c:v>1997</c:v>
                </c:pt>
                <c:pt idx="10">
                  <c:v>1998</c:v>
                </c:pt>
                <c:pt idx="11">
                  <c:v>1999</c:v>
                </c:pt>
                <c:pt idx="12">
                  <c:v>2000</c:v>
                </c:pt>
                <c:pt idx="13">
                  <c:v>2001</c:v>
                </c:pt>
                <c:pt idx="14">
                  <c:v>2002</c:v>
                </c:pt>
                <c:pt idx="15">
                  <c:v>2003</c:v>
                </c:pt>
                <c:pt idx="16">
                  <c:v>2004</c:v>
                </c:pt>
                <c:pt idx="17">
                  <c:v>2005</c:v>
                </c:pt>
                <c:pt idx="18">
                  <c:v>2006</c:v>
                </c:pt>
                <c:pt idx="19">
                  <c:v>2007</c:v>
                </c:pt>
                <c:pt idx="20">
                  <c:v>2008</c:v>
                </c:pt>
                <c:pt idx="21">
                  <c:v>2009</c:v>
                </c:pt>
                <c:pt idx="22">
                  <c:v>2010</c:v>
                </c:pt>
                <c:pt idx="23">
                  <c:v>2011</c:v>
                </c:pt>
                <c:pt idx="24">
                  <c:v>2012</c:v>
                </c:pt>
                <c:pt idx="25">
                  <c:v>2013</c:v>
                </c:pt>
                <c:pt idx="26">
                  <c:v>2014</c:v>
                </c:pt>
                <c:pt idx="27">
                  <c:v>2015</c:v>
                </c:pt>
                <c:pt idx="28">
                  <c:v>2016</c:v>
                </c:pt>
                <c:pt idx="29">
                  <c:v>2017</c:v>
                </c:pt>
              </c:numCache>
            </c:numRef>
          </c:cat>
          <c:val>
            <c:numRef>
              <c:f>Sheet1!$D$2:$D$31</c:f>
              <c:numCache>
                <c:formatCode>"$"#,##0.00_);[Red]\("$"#,##0.00\)</c:formatCode>
                <c:ptCount val="30"/>
                <c:pt idx="0">
                  <c:v>1.0788746530291129</c:v>
                </c:pt>
                <c:pt idx="1">
                  <c:v>1.2356838433218564</c:v>
                </c:pt>
                <c:pt idx="2">
                  <c:v>1.3463956853116159</c:v>
                </c:pt>
                <c:pt idx="3">
                  <c:v>1.5618588233999831</c:v>
                </c:pt>
                <c:pt idx="4">
                  <c:v>1.677421179616599</c:v>
                </c:pt>
                <c:pt idx="5">
                  <c:v>1.8409826809169143</c:v>
                </c:pt>
                <c:pt idx="6">
                  <c:v>1.7872524250353583</c:v>
                </c:pt>
                <c:pt idx="7">
                  <c:v>2.1174678290053408</c:v>
                </c:pt>
                <c:pt idx="8">
                  <c:v>2.194006072460057</c:v>
                </c:pt>
                <c:pt idx="9">
                  <c:v>2.4064785350811548</c:v>
                </c:pt>
                <c:pt idx="10">
                  <c:v>2.6152114811885143</c:v>
                </c:pt>
                <c:pt idx="11">
                  <c:v>2.5934954550694544</c:v>
                </c:pt>
                <c:pt idx="12">
                  <c:v>2.8951409758679536</c:v>
                </c:pt>
                <c:pt idx="13">
                  <c:v>3.1390074880265453</c:v>
                </c:pt>
                <c:pt idx="14">
                  <c:v>3.4613648995457327</c:v>
                </c:pt>
                <c:pt idx="15">
                  <c:v>3.6034610774043849</c:v>
                </c:pt>
                <c:pt idx="16">
                  <c:v>3.7598189856398925</c:v>
                </c:pt>
                <c:pt idx="17">
                  <c:v>3.8510634905797567</c:v>
                </c:pt>
                <c:pt idx="18">
                  <c:v>4.017960703636466</c:v>
                </c:pt>
                <c:pt idx="19">
                  <c:v>4.2978770814861607</c:v>
                </c:pt>
                <c:pt idx="20">
                  <c:v>4.5231039869746592</c:v>
                </c:pt>
                <c:pt idx="21">
                  <c:v>4.7913451120417543</c:v>
                </c:pt>
                <c:pt idx="22">
                  <c:v>5.1047814192625998</c:v>
                </c:pt>
                <c:pt idx="23">
                  <c:v>5.5050864977871674</c:v>
                </c:pt>
                <c:pt idx="24">
                  <c:v>5.7373524437953298</c:v>
                </c:pt>
                <c:pt idx="25">
                  <c:v>5.6212458570876613</c:v>
                </c:pt>
                <c:pt idx="26">
                  <c:v>5.9565926029641565</c:v>
                </c:pt>
                <c:pt idx="27">
                  <c:v>5.9893513360191202</c:v>
                </c:pt>
                <c:pt idx="28">
                  <c:v>6.1479184069771291</c:v>
                </c:pt>
                <c:pt idx="29">
                  <c:v>6.3656669720994428</c:v>
                </c:pt>
              </c:numCache>
            </c:numRef>
          </c:val>
          <c:smooth val="0"/>
          <c:extLst>
            <c:ext xmlns:c16="http://schemas.microsoft.com/office/drawing/2014/chart" uri="{C3380CC4-5D6E-409C-BE32-E72D297353CC}">
              <c16:uniqueId val="{00000005-4B6C-4283-8597-5F16CCDF44BC}"/>
            </c:ext>
          </c:extLst>
        </c:ser>
        <c:ser>
          <c:idx val="3"/>
          <c:order val="3"/>
          <c:tx>
            <c:strRef>
              <c:f>Sheet1!$E$1</c:f>
              <c:strCache>
                <c:ptCount val="1"/>
                <c:pt idx="0">
                  <c:v>Large stocks</c:v>
                </c:pt>
              </c:strCache>
            </c:strRef>
          </c:tx>
          <c:marker>
            <c:symbol val="none"/>
          </c:marker>
          <c:dLbls>
            <c:dLbl>
              <c:idx val="29"/>
              <c:layout>
                <c:manualLayout>
                  <c:x val="0"/>
                  <c:y val="-2.31836859870134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4B6C-4283-8597-5F16CCDF44BC}"/>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Sheet1!$A$2:$A$31</c:f>
              <c:numCache>
                <c:formatCode>General</c:formatCode>
                <c:ptCount val="30"/>
                <c:pt idx="0">
                  <c:v>1988</c:v>
                </c:pt>
                <c:pt idx="1">
                  <c:v>1989</c:v>
                </c:pt>
                <c:pt idx="2">
                  <c:v>1990</c:v>
                </c:pt>
                <c:pt idx="3">
                  <c:v>1991</c:v>
                </c:pt>
                <c:pt idx="4">
                  <c:v>1992</c:v>
                </c:pt>
                <c:pt idx="5">
                  <c:v>1993</c:v>
                </c:pt>
                <c:pt idx="6">
                  <c:v>1994</c:v>
                </c:pt>
                <c:pt idx="7">
                  <c:v>1995</c:v>
                </c:pt>
                <c:pt idx="8">
                  <c:v>1996</c:v>
                </c:pt>
                <c:pt idx="9">
                  <c:v>1997</c:v>
                </c:pt>
                <c:pt idx="10">
                  <c:v>1998</c:v>
                </c:pt>
                <c:pt idx="11">
                  <c:v>1999</c:v>
                </c:pt>
                <c:pt idx="12">
                  <c:v>2000</c:v>
                </c:pt>
                <c:pt idx="13">
                  <c:v>2001</c:v>
                </c:pt>
                <c:pt idx="14">
                  <c:v>2002</c:v>
                </c:pt>
                <c:pt idx="15">
                  <c:v>2003</c:v>
                </c:pt>
                <c:pt idx="16">
                  <c:v>2004</c:v>
                </c:pt>
                <c:pt idx="17">
                  <c:v>2005</c:v>
                </c:pt>
                <c:pt idx="18">
                  <c:v>2006</c:v>
                </c:pt>
                <c:pt idx="19">
                  <c:v>2007</c:v>
                </c:pt>
                <c:pt idx="20">
                  <c:v>2008</c:v>
                </c:pt>
                <c:pt idx="21">
                  <c:v>2009</c:v>
                </c:pt>
                <c:pt idx="22">
                  <c:v>2010</c:v>
                </c:pt>
                <c:pt idx="23">
                  <c:v>2011</c:v>
                </c:pt>
                <c:pt idx="24">
                  <c:v>2012</c:v>
                </c:pt>
                <c:pt idx="25">
                  <c:v>2013</c:v>
                </c:pt>
                <c:pt idx="26">
                  <c:v>2014</c:v>
                </c:pt>
                <c:pt idx="27">
                  <c:v>2015</c:v>
                </c:pt>
                <c:pt idx="28">
                  <c:v>2016</c:v>
                </c:pt>
                <c:pt idx="29">
                  <c:v>2017</c:v>
                </c:pt>
              </c:numCache>
            </c:numRef>
          </c:cat>
          <c:val>
            <c:numRef>
              <c:f>Sheet1!$E$2:$E$31</c:f>
              <c:numCache>
                <c:formatCode>"$"#,##0.00_);[Red]\("$"#,##0.00\)</c:formatCode>
                <c:ptCount val="30"/>
                <c:pt idx="0">
                  <c:v>1.1660894806639905</c:v>
                </c:pt>
                <c:pt idx="1">
                  <c:v>1.5355719255220477</c:v>
                </c:pt>
                <c:pt idx="2">
                  <c:v>1.487888269866954</c:v>
                </c:pt>
                <c:pt idx="3">
                  <c:v>1.9412272053393234</c:v>
                </c:pt>
                <c:pt idx="4">
                  <c:v>2.0890984826652876</c:v>
                </c:pt>
                <c:pt idx="5">
                  <c:v>2.2996675748662416</c:v>
                </c:pt>
                <c:pt idx="6">
                  <c:v>2.3300220520694794</c:v>
                </c:pt>
                <c:pt idx="7">
                  <c:v>3.2055954350181359</c:v>
                </c:pt>
                <c:pt idx="8">
                  <c:v>3.9415975515151813</c:v>
                </c:pt>
                <c:pt idx="9">
                  <c:v>5.2566471134992723</c:v>
                </c:pt>
                <c:pt idx="10">
                  <c:v>6.7588159219329347</c:v>
                </c:pt>
                <c:pt idx="11">
                  <c:v>8.1807717248955019</c:v>
                </c:pt>
                <c:pt idx="12">
                  <c:v>7.4358833572300806</c:v>
                </c:pt>
                <c:pt idx="13">
                  <c:v>6.5521609997694013</c:v>
                </c:pt>
                <c:pt idx="14">
                  <c:v>5.1041474949817482</c:v>
                </c:pt>
                <c:pt idx="15">
                  <c:v>6.5682335154969351</c:v>
                </c:pt>
                <c:pt idx="16">
                  <c:v>7.2829963606604657</c:v>
                </c:pt>
                <c:pt idx="17">
                  <c:v>7.6406808509317674</c:v>
                </c:pt>
                <c:pt idx="18">
                  <c:v>8.8475307937421377</c:v>
                </c:pt>
                <c:pt idx="19">
                  <c:v>9.3335888325240877</c:v>
                </c:pt>
                <c:pt idx="20">
                  <c:v>5.8803838605353693</c:v>
                </c:pt>
                <c:pt idx="21">
                  <c:v>7.4365814447848653</c:v>
                </c:pt>
                <c:pt idx="22">
                  <c:v>8.5567435397313858</c:v>
                </c:pt>
                <c:pt idx="23">
                  <c:v>8.7374879281263045</c:v>
                </c:pt>
                <c:pt idx="24">
                  <c:v>10.135788866881303</c:v>
                </c:pt>
                <c:pt idx="25">
                  <c:v>13.41858322075233</c:v>
                </c:pt>
                <c:pt idx="26">
                  <c:v>15.255389188883342</c:v>
                </c:pt>
                <c:pt idx="27">
                  <c:v>15.466498587016668</c:v>
                </c:pt>
                <c:pt idx="28">
                  <c:v>17.316279870433128</c:v>
                </c:pt>
                <c:pt idx="29">
                  <c:v>21.096695190356403</c:v>
                </c:pt>
              </c:numCache>
            </c:numRef>
          </c:val>
          <c:smooth val="0"/>
          <c:extLst>
            <c:ext xmlns:c16="http://schemas.microsoft.com/office/drawing/2014/chart" uri="{C3380CC4-5D6E-409C-BE32-E72D297353CC}">
              <c16:uniqueId val="{00000007-4B6C-4283-8597-5F16CCDF44BC}"/>
            </c:ext>
          </c:extLst>
        </c:ser>
        <c:ser>
          <c:idx val="4"/>
          <c:order val="4"/>
          <c:tx>
            <c:strRef>
              <c:f>Sheet1!$F$1</c:f>
              <c:strCache>
                <c:ptCount val="1"/>
                <c:pt idx="0">
                  <c:v>Small stocks</c:v>
                </c:pt>
              </c:strCache>
            </c:strRef>
          </c:tx>
          <c:marker>
            <c:symbol val="none"/>
          </c:marker>
          <c:dLbls>
            <c:dLbl>
              <c:idx val="29"/>
              <c:layout>
                <c:manualLayout>
                  <c:x val="1.4112908154749484E-3"/>
                  <c:y val="2.31836859870134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4B6C-4283-8597-5F16CCDF44BC}"/>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Sheet1!$A$2:$A$31</c:f>
              <c:numCache>
                <c:formatCode>General</c:formatCode>
                <c:ptCount val="30"/>
                <c:pt idx="0">
                  <c:v>1988</c:v>
                </c:pt>
                <c:pt idx="1">
                  <c:v>1989</c:v>
                </c:pt>
                <c:pt idx="2">
                  <c:v>1990</c:v>
                </c:pt>
                <c:pt idx="3">
                  <c:v>1991</c:v>
                </c:pt>
                <c:pt idx="4">
                  <c:v>1992</c:v>
                </c:pt>
                <c:pt idx="5">
                  <c:v>1993</c:v>
                </c:pt>
                <c:pt idx="6">
                  <c:v>1994</c:v>
                </c:pt>
                <c:pt idx="7">
                  <c:v>1995</c:v>
                </c:pt>
                <c:pt idx="8">
                  <c:v>1996</c:v>
                </c:pt>
                <c:pt idx="9">
                  <c:v>1997</c:v>
                </c:pt>
                <c:pt idx="10">
                  <c:v>1998</c:v>
                </c:pt>
                <c:pt idx="11">
                  <c:v>1999</c:v>
                </c:pt>
                <c:pt idx="12">
                  <c:v>2000</c:v>
                </c:pt>
                <c:pt idx="13">
                  <c:v>2001</c:v>
                </c:pt>
                <c:pt idx="14">
                  <c:v>2002</c:v>
                </c:pt>
                <c:pt idx="15">
                  <c:v>2003</c:v>
                </c:pt>
                <c:pt idx="16">
                  <c:v>2004</c:v>
                </c:pt>
                <c:pt idx="17">
                  <c:v>2005</c:v>
                </c:pt>
                <c:pt idx="18">
                  <c:v>2006</c:v>
                </c:pt>
                <c:pt idx="19">
                  <c:v>2007</c:v>
                </c:pt>
                <c:pt idx="20">
                  <c:v>2008</c:v>
                </c:pt>
                <c:pt idx="21">
                  <c:v>2009</c:v>
                </c:pt>
                <c:pt idx="22">
                  <c:v>2010</c:v>
                </c:pt>
                <c:pt idx="23">
                  <c:v>2011</c:v>
                </c:pt>
                <c:pt idx="24">
                  <c:v>2012</c:v>
                </c:pt>
                <c:pt idx="25">
                  <c:v>2013</c:v>
                </c:pt>
                <c:pt idx="26">
                  <c:v>2014</c:v>
                </c:pt>
                <c:pt idx="27">
                  <c:v>2015</c:v>
                </c:pt>
                <c:pt idx="28">
                  <c:v>2016</c:v>
                </c:pt>
                <c:pt idx="29">
                  <c:v>2017</c:v>
                </c:pt>
              </c:numCache>
            </c:numRef>
          </c:cat>
          <c:val>
            <c:numRef>
              <c:f>Sheet1!$F$2:$F$31</c:f>
              <c:numCache>
                <c:formatCode>"$"#,##0.00_);[Red]\("$"#,##0.00\)</c:formatCode>
                <c:ptCount val="30"/>
                <c:pt idx="0">
                  <c:v>1.2489388663113705</c:v>
                </c:pt>
                <c:pt idx="1">
                  <c:v>1.4518095564221873</c:v>
                </c:pt>
                <c:pt idx="2">
                  <c:v>1.1685934220983976</c:v>
                </c:pt>
                <c:pt idx="3">
                  <c:v>1.7067511890785987</c:v>
                </c:pt>
                <c:pt idx="4">
                  <c:v>2.0209723070038761</c:v>
                </c:pt>
                <c:pt idx="5">
                  <c:v>2.4030746903363429</c:v>
                </c:pt>
                <c:pt idx="6">
                  <c:v>2.3593012781573863</c:v>
                </c:pt>
                <c:pt idx="7">
                  <c:v>3.0302907489090494</c:v>
                </c:pt>
                <c:pt idx="8">
                  <c:v>3.5301167245899072</c:v>
                </c:pt>
                <c:pt idx="9">
                  <c:v>4.3194798021837446</c:v>
                </c:pt>
                <c:pt idx="10">
                  <c:v>4.209473321791422</c:v>
                </c:pt>
                <c:pt idx="11">
                  <c:v>5.104297038074507</c:v>
                </c:pt>
                <c:pt idx="12">
                  <c:v>4.9500999179444021</c:v>
                </c:pt>
                <c:pt idx="13">
                  <c:v>5.0731563111768683</c:v>
                </c:pt>
                <c:pt idx="14">
                  <c:v>4.033936860271683</c:v>
                </c:pt>
                <c:pt idx="15">
                  <c:v>5.9401246470356455</c:v>
                </c:pt>
                <c:pt idx="16">
                  <c:v>7.0289139575408788</c:v>
                </c:pt>
                <c:pt idx="17">
                  <c:v>7.3489988651623488</c:v>
                </c:pt>
                <c:pt idx="18">
                  <c:v>8.6988006663024322</c:v>
                </c:pt>
                <c:pt idx="19">
                  <c:v>8.5625869396556524</c:v>
                </c:pt>
                <c:pt idx="20">
                  <c:v>5.6695348593433641</c:v>
                </c:pt>
                <c:pt idx="21">
                  <c:v>7.2100451417790152</c:v>
                </c:pt>
                <c:pt idx="22">
                  <c:v>9.1462927128644917</c:v>
                </c:pt>
                <c:pt idx="23">
                  <c:v>8.7643757121935693</c:v>
                </c:pt>
                <c:pt idx="24">
                  <c:v>10.197337137745988</c:v>
                </c:pt>
                <c:pt idx="25">
                  <c:v>14.156181979483803</c:v>
                </c:pt>
                <c:pt idx="26">
                  <c:v>14.849036936711769</c:v>
                </c:pt>
                <c:pt idx="27">
                  <c:v>14.193584674496377</c:v>
                </c:pt>
                <c:pt idx="28">
                  <c:v>17.217952851488068</c:v>
                </c:pt>
                <c:pt idx="29">
                  <c:v>19.739908798975023</c:v>
                </c:pt>
              </c:numCache>
            </c:numRef>
          </c:val>
          <c:smooth val="0"/>
          <c:extLst>
            <c:ext xmlns:c16="http://schemas.microsoft.com/office/drawing/2014/chart" uri="{C3380CC4-5D6E-409C-BE32-E72D297353CC}">
              <c16:uniqueId val="{00000009-4B6C-4283-8597-5F16CCDF44BC}"/>
            </c:ext>
          </c:extLst>
        </c:ser>
        <c:ser>
          <c:idx val="5"/>
          <c:order val="5"/>
          <c:tx>
            <c:strRef>
              <c:f>Sheet1!$G$1</c:f>
              <c:strCache>
                <c:ptCount val="1"/>
                <c:pt idx="0">
                  <c:v>International stocks</c:v>
                </c:pt>
              </c:strCache>
            </c:strRef>
          </c:tx>
          <c:marker>
            <c:symbol val="none"/>
          </c:marker>
          <c:dLbls>
            <c:dLbl>
              <c:idx val="29"/>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4B6C-4283-8597-5F16CCDF44BC}"/>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numRef>
              <c:f>Sheet1!$A$2:$A$31</c:f>
              <c:numCache>
                <c:formatCode>General</c:formatCode>
                <c:ptCount val="30"/>
                <c:pt idx="0">
                  <c:v>1988</c:v>
                </c:pt>
                <c:pt idx="1">
                  <c:v>1989</c:v>
                </c:pt>
                <c:pt idx="2">
                  <c:v>1990</c:v>
                </c:pt>
                <c:pt idx="3">
                  <c:v>1991</c:v>
                </c:pt>
                <c:pt idx="4">
                  <c:v>1992</c:v>
                </c:pt>
                <c:pt idx="5">
                  <c:v>1993</c:v>
                </c:pt>
                <c:pt idx="6">
                  <c:v>1994</c:v>
                </c:pt>
                <c:pt idx="7">
                  <c:v>1995</c:v>
                </c:pt>
                <c:pt idx="8">
                  <c:v>1996</c:v>
                </c:pt>
                <c:pt idx="9">
                  <c:v>1997</c:v>
                </c:pt>
                <c:pt idx="10">
                  <c:v>1998</c:v>
                </c:pt>
                <c:pt idx="11">
                  <c:v>1999</c:v>
                </c:pt>
                <c:pt idx="12">
                  <c:v>2000</c:v>
                </c:pt>
                <c:pt idx="13">
                  <c:v>2001</c:v>
                </c:pt>
                <c:pt idx="14">
                  <c:v>2002</c:v>
                </c:pt>
                <c:pt idx="15">
                  <c:v>2003</c:v>
                </c:pt>
                <c:pt idx="16">
                  <c:v>2004</c:v>
                </c:pt>
                <c:pt idx="17">
                  <c:v>2005</c:v>
                </c:pt>
                <c:pt idx="18">
                  <c:v>2006</c:v>
                </c:pt>
                <c:pt idx="19">
                  <c:v>2007</c:v>
                </c:pt>
                <c:pt idx="20">
                  <c:v>2008</c:v>
                </c:pt>
                <c:pt idx="21">
                  <c:v>2009</c:v>
                </c:pt>
                <c:pt idx="22">
                  <c:v>2010</c:v>
                </c:pt>
                <c:pt idx="23">
                  <c:v>2011</c:v>
                </c:pt>
                <c:pt idx="24">
                  <c:v>2012</c:v>
                </c:pt>
                <c:pt idx="25">
                  <c:v>2013</c:v>
                </c:pt>
                <c:pt idx="26">
                  <c:v>2014</c:v>
                </c:pt>
                <c:pt idx="27">
                  <c:v>2015</c:v>
                </c:pt>
                <c:pt idx="28">
                  <c:v>2016</c:v>
                </c:pt>
                <c:pt idx="29">
                  <c:v>2017</c:v>
                </c:pt>
              </c:numCache>
            </c:numRef>
          </c:cat>
          <c:val>
            <c:numRef>
              <c:f>Sheet1!$G$2:$G$31</c:f>
              <c:numCache>
                <c:formatCode>"$"#,##0.00_);[Red]\("$"#,##0.00\)</c:formatCode>
                <c:ptCount val="30"/>
                <c:pt idx="0">
                  <c:v>1.1623539221072665</c:v>
                </c:pt>
                <c:pt idx="1">
                  <c:v>1.5376357142070922</c:v>
                </c:pt>
                <c:pt idx="2">
                  <c:v>1.5290018547202344</c:v>
                </c:pt>
                <c:pt idx="3">
                  <c:v>1.9005425411086807</c:v>
                </c:pt>
                <c:pt idx="4">
                  <c:v>2.041449641401424</c:v>
                </c:pt>
                <c:pt idx="5">
                  <c:v>2.3888706602265146</c:v>
                </c:pt>
                <c:pt idx="6">
                  <c:v>2.5088529707581348</c:v>
                </c:pt>
                <c:pt idx="7">
                  <c:v>3.4364297884514423</c:v>
                </c:pt>
                <c:pt idx="8">
                  <c:v>4.4304523145009611</c:v>
                </c:pt>
                <c:pt idx="9">
                  <c:v>5.5341396510750389</c:v>
                </c:pt>
                <c:pt idx="10">
                  <c:v>6.5456968033051179</c:v>
                </c:pt>
                <c:pt idx="11">
                  <c:v>8.2677205533781351</c:v>
                </c:pt>
                <c:pt idx="12">
                  <c:v>7.8273323986319534</c:v>
                </c:pt>
                <c:pt idx="13">
                  <c:v>7.3999616521153158</c:v>
                </c:pt>
                <c:pt idx="14">
                  <c:v>6.2897476106328778</c:v>
                </c:pt>
                <c:pt idx="15">
                  <c:v>8.0685377950827153</c:v>
                </c:pt>
                <c:pt idx="16">
                  <c:v>8.4971001155072106</c:v>
                </c:pt>
                <c:pt idx="17">
                  <c:v>8.6434484105688547</c:v>
                </c:pt>
                <c:pt idx="18">
                  <c:v>10.289742948872744</c:v>
                </c:pt>
                <c:pt idx="19">
                  <c:v>11.203950009178028</c:v>
                </c:pt>
                <c:pt idx="20">
                  <c:v>7.6264659009714455</c:v>
                </c:pt>
                <c:pt idx="21">
                  <c:v>9.3564001452833789</c:v>
                </c:pt>
                <c:pt idx="22">
                  <c:v>10.672236539984276</c:v>
                </c:pt>
                <c:pt idx="23">
                  <c:v>11.566823218374401</c:v>
                </c:pt>
                <c:pt idx="24">
                  <c:v>12.750983335180241</c:v>
                </c:pt>
                <c:pt idx="25">
                  <c:v>16.53214868979018</c:v>
                </c:pt>
                <c:pt idx="26">
                  <c:v>18.192273744519778</c:v>
                </c:pt>
                <c:pt idx="27">
                  <c:v>18.230871184847885</c:v>
                </c:pt>
                <c:pt idx="28">
                  <c:v>21.238368450725606</c:v>
                </c:pt>
                <c:pt idx="29">
                  <c:v>27.207981324566628</c:v>
                </c:pt>
              </c:numCache>
            </c:numRef>
          </c:val>
          <c:smooth val="0"/>
          <c:extLst>
            <c:ext xmlns:c16="http://schemas.microsoft.com/office/drawing/2014/chart" uri="{C3380CC4-5D6E-409C-BE32-E72D297353CC}">
              <c16:uniqueId val="{0000000B-4B6C-4283-8597-5F16CCDF44BC}"/>
            </c:ext>
          </c:extLst>
        </c:ser>
        <c:dLbls>
          <c:showLegendKey val="0"/>
          <c:showVal val="0"/>
          <c:showCatName val="0"/>
          <c:showSerName val="0"/>
          <c:showPercent val="0"/>
          <c:showBubbleSize val="0"/>
        </c:dLbls>
        <c:smooth val="0"/>
        <c:axId val="438040064"/>
        <c:axId val="440210944"/>
      </c:lineChart>
      <c:catAx>
        <c:axId val="438040064"/>
        <c:scaling>
          <c:orientation val="minMax"/>
        </c:scaling>
        <c:delete val="0"/>
        <c:axPos val="b"/>
        <c:numFmt formatCode="General" sourceLinked="1"/>
        <c:majorTickMark val="out"/>
        <c:minorTickMark val="none"/>
        <c:tickLblPos val="nextTo"/>
        <c:txPr>
          <a:bodyPr/>
          <a:lstStyle/>
          <a:p>
            <a:pPr>
              <a:defRPr sz="1600"/>
            </a:pPr>
            <a:endParaRPr lang="en-US"/>
          </a:p>
        </c:txPr>
        <c:crossAx val="440210944"/>
        <c:crosses val="autoZero"/>
        <c:auto val="1"/>
        <c:lblAlgn val="ctr"/>
        <c:lblOffset val="100"/>
        <c:tickLblSkip val="1"/>
        <c:noMultiLvlLbl val="0"/>
      </c:catAx>
      <c:valAx>
        <c:axId val="440210944"/>
        <c:scaling>
          <c:orientation val="minMax"/>
        </c:scaling>
        <c:delete val="0"/>
        <c:axPos val="l"/>
        <c:majorGridlines/>
        <c:numFmt formatCode="&quot;$&quot;#,##0.00_);[Red]\(&quot;$&quot;#,##0.00\)" sourceLinked="1"/>
        <c:majorTickMark val="out"/>
        <c:minorTickMark val="none"/>
        <c:tickLblPos val="nextTo"/>
        <c:crossAx val="438040064"/>
        <c:crosses val="autoZero"/>
        <c:crossBetween val="between"/>
      </c:valAx>
    </c:plotArea>
    <c:legend>
      <c:legendPos val="r"/>
      <c:layout>
        <c:manualLayout>
          <c:xMode val="edge"/>
          <c:yMode val="edge"/>
          <c:x val="0.12003025663458745"/>
          <c:y val="6.5284911815929658E-2"/>
          <c:w val="0.22078023233206984"/>
          <c:h val="0.3204212285371616"/>
        </c:manualLayout>
      </c:layout>
      <c:overlay val="0"/>
      <c:spPr>
        <a:solidFill>
          <a:srgbClr val="FFFFFF"/>
        </a:solidFill>
        <a:ln>
          <a:solidFill>
            <a:schemeClr val="accent1"/>
          </a:solidFill>
        </a:ln>
      </c:spPr>
      <c:txPr>
        <a:bodyPr/>
        <a:lstStyle/>
        <a:p>
          <a:pPr>
            <a:defRPr sz="16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US Large Cap</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Sheet1!$B$2:$B$8</c:f>
              <c:numCache>
                <c:formatCode>0.00%</c:formatCode>
                <c:ptCount val="7"/>
                <c:pt idx="0">
                  <c:v>0.17</c:v>
                </c:pt>
                <c:pt idx="1">
                  <c:v>0.247</c:v>
                </c:pt>
                <c:pt idx="2">
                  <c:v>0.313</c:v>
                </c:pt>
                <c:pt idx="3">
                  <c:v>0.371</c:v>
                </c:pt>
                <c:pt idx="4">
                  <c:v>0.40700000000000003</c:v>
                </c:pt>
                <c:pt idx="5">
                  <c:v>0.43499999999999994</c:v>
                </c:pt>
                <c:pt idx="6">
                  <c:v>0.43999999999999995</c:v>
                </c:pt>
              </c:numCache>
            </c:numRef>
          </c:val>
          <c:extLst>
            <c:ext xmlns:c16="http://schemas.microsoft.com/office/drawing/2014/chart" uri="{C3380CC4-5D6E-409C-BE32-E72D297353CC}">
              <c16:uniqueId val="{00000000-9AF8-48C9-BFEA-7F07030D1DD0}"/>
            </c:ext>
          </c:extLst>
        </c:ser>
        <c:ser>
          <c:idx val="1"/>
          <c:order val="1"/>
          <c:tx>
            <c:strRef>
              <c:f>Sheet1!$C$1</c:f>
              <c:strCache>
                <c:ptCount val="1"/>
                <c:pt idx="0">
                  <c:v>US Mid Cap</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Sheet1!$C$2:$C$8</c:f>
              <c:numCache>
                <c:formatCode>0.00%</c:formatCode>
                <c:ptCount val="7"/>
                <c:pt idx="0">
                  <c:v>3.5000000000000003E-2</c:v>
                </c:pt>
                <c:pt idx="1">
                  <c:v>4.9000000000000002E-2</c:v>
                </c:pt>
                <c:pt idx="2">
                  <c:v>5.6000000000000001E-2</c:v>
                </c:pt>
                <c:pt idx="3">
                  <c:v>6.2E-2</c:v>
                </c:pt>
                <c:pt idx="4">
                  <c:v>6.9000000000000006E-2</c:v>
                </c:pt>
                <c:pt idx="5">
                  <c:v>7.3999999999999996E-2</c:v>
                </c:pt>
                <c:pt idx="6">
                  <c:v>7.4999999999999997E-2</c:v>
                </c:pt>
              </c:numCache>
            </c:numRef>
          </c:val>
          <c:extLst>
            <c:ext xmlns:c16="http://schemas.microsoft.com/office/drawing/2014/chart" uri="{C3380CC4-5D6E-409C-BE32-E72D297353CC}">
              <c16:uniqueId val="{00000001-9AF8-48C9-BFEA-7F07030D1DD0}"/>
            </c:ext>
          </c:extLst>
        </c:ser>
        <c:ser>
          <c:idx val="2"/>
          <c:order val="2"/>
          <c:tx>
            <c:strRef>
              <c:f>Sheet1!$D$1</c:f>
              <c:strCache>
                <c:ptCount val="1"/>
                <c:pt idx="0">
                  <c:v>US Small Cap</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Sheet1!$D$2:$D$8</c:f>
              <c:numCache>
                <c:formatCode>0.00%</c:formatCode>
                <c:ptCount val="7"/>
                <c:pt idx="0">
                  <c:v>3.5000000000000003E-2</c:v>
                </c:pt>
                <c:pt idx="1">
                  <c:v>4.9000000000000002E-2</c:v>
                </c:pt>
                <c:pt idx="2">
                  <c:v>5.6000000000000001E-2</c:v>
                </c:pt>
                <c:pt idx="3">
                  <c:v>6.2E-2</c:v>
                </c:pt>
                <c:pt idx="4">
                  <c:v>6.9000000000000006E-2</c:v>
                </c:pt>
                <c:pt idx="5">
                  <c:v>7.2000000000000008E-2</c:v>
                </c:pt>
                <c:pt idx="6">
                  <c:v>7.4999999999999997E-2</c:v>
                </c:pt>
              </c:numCache>
            </c:numRef>
          </c:val>
          <c:extLst>
            <c:ext xmlns:c16="http://schemas.microsoft.com/office/drawing/2014/chart" uri="{C3380CC4-5D6E-409C-BE32-E72D297353CC}">
              <c16:uniqueId val="{00000002-9AF8-48C9-BFEA-7F07030D1DD0}"/>
            </c:ext>
          </c:extLst>
        </c:ser>
        <c:ser>
          <c:idx val="3"/>
          <c:order val="3"/>
          <c:tx>
            <c:strRef>
              <c:f>Sheet1!$E$1</c:f>
              <c:strCache>
                <c:ptCount val="1"/>
                <c:pt idx="0">
                  <c:v>International Equity</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Sheet1!$E$2:$E$8</c:f>
              <c:numCache>
                <c:formatCode>0.00%</c:formatCode>
                <c:ptCount val="7"/>
                <c:pt idx="0">
                  <c:v>0.08</c:v>
                </c:pt>
                <c:pt idx="1">
                  <c:v>0.124</c:v>
                </c:pt>
                <c:pt idx="2">
                  <c:v>0.14499999999999999</c:v>
                </c:pt>
                <c:pt idx="3">
                  <c:v>0.16200000000000001</c:v>
                </c:pt>
                <c:pt idx="4">
                  <c:v>0.185</c:v>
                </c:pt>
                <c:pt idx="5">
                  <c:v>0.20599999999999999</c:v>
                </c:pt>
                <c:pt idx="6">
                  <c:v>0.21</c:v>
                </c:pt>
              </c:numCache>
            </c:numRef>
          </c:val>
          <c:extLst>
            <c:ext xmlns:c16="http://schemas.microsoft.com/office/drawing/2014/chart" uri="{C3380CC4-5D6E-409C-BE32-E72D297353CC}">
              <c16:uniqueId val="{00000003-9AF8-48C9-BFEA-7F07030D1DD0}"/>
            </c:ext>
          </c:extLst>
        </c:ser>
        <c:ser>
          <c:idx val="4"/>
          <c:order val="4"/>
          <c:tx>
            <c:strRef>
              <c:f>Sheet1!$F$1</c:f>
              <c:strCache>
                <c:ptCount val="1"/>
                <c:pt idx="0">
                  <c:v>Emerging Market Equity</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Sheet1!$F$2:$F$8</c:f>
              <c:numCache>
                <c:formatCode>0.00%</c:formatCode>
                <c:ptCount val="7"/>
                <c:pt idx="0">
                  <c:v>0.01</c:v>
                </c:pt>
                <c:pt idx="1">
                  <c:v>0.02</c:v>
                </c:pt>
                <c:pt idx="2">
                  <c:v>0.03</c:v>
                </c:pt>
                <c:pt idx="3">
                  <c:v>3.9E-2</c:v>
                </c:pt>
                <c:pt idx="4">
                  <c:v>4.4999999999999998E-2</c:v>
                </c:pt>
                <c:pt idx="5">
                  <c:v>4.9000000000000002E-2</c:v>
                </c:pt>
                <c:pt idx="6">
                  <c:v>0.05</c:v>
                </c:pt>
              </c:numCache>
            </c:numRef>
          </c:val>
          <c:extLst>
            <c:ext xmlns:c16="http://schemas.microsoft.com/office/drawing/2014/chart" uri="{C3380CC4-5D6E-409C-BE32-E72D297353CC}">
              <c16:uniqueId val="{00000004-9AF8-48C9-BFEA-7F07030D1DD0}"/>
            </c:ext>
          </c:extLst>
        </c:ser>
        <c:ser>
          <c:idx val="5"/>
          <c:order val="5"/>
          <c:tx>
            <c:strRef>
              <c:f>Sheet1!$G$1</c:f>
              <c:strCache>
                <c:ptCount val="1"/>
                <c:pt idx="0">
                  <c:v>US Fixed Income</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Sheet1!$G$2:$G$8</c:f>
              <c:numCache>
                <c:formatCode>0.00%</c:formatCode>
                <c:ptCount val="7"/>
                <c:pt idx="0">
                  <c:v>0.255</c:v>
                </c:pt>
                <c:pt idx="1">
                  <c:v>0.35499999999999998</c:v>
                </c:pt>
                <c:pt idx="2">
                  <c:v>0.39</c:v>
                </c:pt>
                <c:pt idx="3">
                  <c:v>0.30399999999999999</c:v>
                </c:pt>
                <c:pt idx="4">
                  <c:v>0.22500000000000001</c:v>
                </c:pt>
                <c:pt idx="5">
                  <c:v>0.16200000000000001</c:v>
                </c:pt>
                <c:pt idx="6">
                  <c:v>0.15</c:v>
                </c:pt>
              </c:numCache>
            </c:numRef>
          </c:val>
          <c:extLst>
            <c:ext xmlns:c16="http://schemas.microsoft.com/office/drawing/2014/chart" uri="{C3380CC4-5D6E-409C-BE32-E72D297353CC}">
              <c16:uniqueId val="{00000005-9AF8-48C9-BFEA-7F07030D1DD0}"/>
            </c:ext>
          </c:extLst>
        </c:ser>
        <c:ser>
          <c:idx val="6"/>
          <c:order val="6"/>
          <c:tx>
            <c:strRef>
              <c:f>Sheet1!$H$1</c:f>
              <c:strCache>
                <c:ptCount val="1"/>
                <c:pt idx="0">
                  <c:v>Cash Alternatives</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Sheet1!$H$2:$H$8</c:f>
              <c:numCache>
                <c:formatCode>0.00%</c:formatCode>
                <c:ptCount val="7"/>
                <c:pt idx="0">
                  <c:v>0.315</c:v>
                </c:pt>
                <c:pt idx="1">
                  <c:v>0.111</c:v>
                </c:pt>
                <c:pt idx="2">
                  <c:v>0</c:v>
                </c:pt>
                <c:pt idx="3">
                  <c:v>0</c:v>
                </c:pt>
                <c:pt idx="4">
                  <c:v>0</c:v>
                </c:pt>
                <c:pt idx="5">
                  <c:v>0</c:v>
                </c:pt>
                <c:pt idx="6">
                  <c:v>0</c:v>
                </c:pt>
              </c:numCache>
            </c:numRef>
          </c:val>
          <c:extLst>
            <c:ext xmlns:c16="http://schemas.microsoft.com/office/drawing/2014/chart" uri="{C3380CC4-5D6E-409C-BE32-E72D297353CC}">
              <c16:uniqueId val="{00000006-9AF8-48C9-BFEA-7F07030D1DD0}"/>
            </c:ext>
          </c:extLst>
        </c:ser>
        <c:ser>
          <c:idx val="7"/>
          <c:order val="7"/>
          <c:tx>
            <c:strRef>
              <c:f>Sheet1!$I$1</c:f>
              <c:strCache>
                <c:ptCount val="1"/>
                <c:pt idx="0">
                  <c:v>Other</c:v>
                </c:pt>
              </c:strCache>
            </c:strRef>
          </c:tx>
          <c:spPr>
            <a:ln>
              <a:solidFill>
                <a:srgbClr val="FFFFFF"/>
              </a:solidFill>
            </a:ln>
          </c:spPr>
          <c:invertIfNegative val="0"/>
          <c:cat>
            <c:strRef>
              <c:f>Sheet1!$A$2:$A$8</c:f>
              <c:strCache>
                <c:ptCount val="7"/>
                <c:pt idx="0">
                  <c:v>Income</c:v>
                </c:pt>
                <c:pt idx="1">
                  <c:v>2015</c:v>
                </c:pt>
                <c:pt idx="2">
                  <c:v>2020</c:v>
                </c:pt>
                <c:pt idx="3">
                  <c:v>2025</c:v>
                </c:pt>
                <c:pt idx="4">
                  <c:v>2030</c:v>
                </c:pt>
                <c:pt idx="5">
                  <c:v>2035</c:v>
                </c:pt>
                <c:pt idx="6">
                  <c:v>2040-2055</c:v>
                </c:pt>
              </c:strCache>
            </c:strRef>
          </c:cat>
          <c:val>
            <c:numRef>
              <c:f>Sheet1!$I$2:$I$8</c:f>
              <c:numCache>
                <c:formatCode>0.00%</c:formatCode>
                <c:ptCount val="7"/>
                <c:pt idx="0">
                  <c:v>0.1</c:v>
                </c:pt>
                <c:pt idx="1">
                  <c:v>4.4999999999999998E-2</c:v>
                </c:pt>
                <c:pt idx="2">
                  <c:v>0.01</c:v>
                </c:pt>
                <c:pt idx="3">
                  <c:v>0</c:v>
                </c:pt>
                <c:pt idx="4">
                  <c:v>0</c:v>
                </c:pt>
                <c:pt idx="5">
                  <c:v>0</c:v>
                </c:pt>
                <c:pt idx="6">
                  <c:v>0</c:v>
                </c:pt>
              </c:numCache>
            </c:numRef>
          </c:val>
          <c:extLst>
            <c:ext xmlns:c16="http://schemas.microsoft.com/office/drawing/2014/chart" uri="{C3380CC4-5D6E-409C-BE32-E72D297353CC}">
              <c16:uniqueId val="{00000007-9AF8-48C9-BFEA-7F07030D1DD0}"/>
            </c:ext>
          </c:extLst>
        </c:ser>
        <c:dLbls>
          <c:showLegendKey val="0"/>
          <c:showVal val="0"/>
          <c:showCatName val="0"/>
          <c:showSerName val="0"/>
          <c:showPercent val="0"/>
          <c:showBubbleSize val="0"/>
        </c:dLbls>
        <c:gapWidth val="150"/>
        <c:overlap val="100"/>
        <c:axId val="463409536"/>
        <c:axId val="463411072"/>
      </c:barChart>
      <c:catAx>
        <c:axId val="463409536"/>
        <c:scaling>
          <c:orientation val="minMax"/>
        </c:scaling>
        <c:delete val="0"/>
        <c:axPos val="b"/>
        <c:numFmt formatCode="General" sourceLinked="0"/>
        <c:majorTickMark val="out"/>
        <c:minorTickMark val="none"/>
        <c:tickLblPos val="nextTo"/>
        <c:txPr>
          <a:bodyPr/>
          <a:lstStyle/>
          <a:p>
            <a:pPr>
              <a:defRPr b="1"/>
            </a:pPr>
            <a:endParaRPr lang="en-US"/>
          </a:p>
        </c:txPr>
        <c:crossAx val="463411072"/>
        <c:crosses val="autoZero"/>
        <c:auto val="1"/>
        <c:lblAlgn val="ctr"/>
        <c:lblOffset val="100"/>
        <c:noMultiLvlLbl val="0"/>
      </c:catAx>
      <c:valAx>
        <c:axId val="463411072"/>
        <c:scaling>
          <c:orientation val="minMax"/>
        </c:scaling>
        <c:delete val="0"/>
        <c:axPos val="l"/>
        <c:majorGridlines/>
        <c:numFmt formatCode="0%" sourceLinked="1"/>
        <c:majorTickMark val="out"/>
        <c:minorTickMark val="none"/>
        <c:tickLblPos val="nextTo"/>
        <c:crossAx val="463409536"/>
        <c:crosses val="autoZero"/>
        <c:crossBetween val="between"/>
      </c:valAx>
    </c:plotArea>
    <c:legend>
      <c:legendPos val="b"/>
      <c:layout>
        <c:manualLayout>
          <c:xMode val="edge"/>
          <c:yMode val="edge"/>
          <c:x val="4.6557791387187707E-2"/>
          <c:y val="0.74441263767262733"/>
          <c:w val="0.95009417225624559"/>
          <c:h val="0.2400110383398337"/>
        </c:manualLayout>
      </c:layout>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46" name="Text Box 26"/>
          <p:cNvSpPr txBox="1">
            <a:spLocks noChangeArrowheads="1"/>
          </p:cNvSpPr>
          <p:nvPr/>
        </p:nvSpPr>
        <p:spPr bwMode="auto">
          <a:xfrm>
            <a:off x="444501" y="8640767"/>
            <a:ext cx="1425771" cy="21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none" lIns="93216" tIns="46610" rIns="93216" bIns="46610">
            <a:spAutoFit/>
          </a:bodyPr>
          <a:lstStyle>
            <a:lvl1pPr defTabSz="955675" eaLnBrk="0" hangingPunct="0">
              <a:defRPr sz="2000">
                <a:solidFill>
                  <a:schemeClr val="tx1"/>
                </a:solidFill>
                <a:latin typeface="Gotham C2 Text" charset="0"/>
                <a:ea typeface="ＭＳ Ｐゴシック" charset="0"/>
                <a:cs typeface="ＭＳ Ｐゴシック" charset="0"/>
              </a:defRPr>
            </a:lvl1pPr>
            <a:lvl2pPr marL="719138" indent="-276225" defTabSz="955675" eaLnBrk="0" hangingPunct="0">
              <a:defRPr sz="2000">
                <a:solidFill>
                  <a:schemeClr val="tx1"/>
                </a:solidFill>
                <a:latin typeface="Gotham C2 Text" charset="0"/>
                <a:ea typeface="ＭＳ Ｐゴシック" charset="0"/>
              </a:defRPr>
            </a:lvl2pPr>
            <a:lvl3pPr marL="1106488" indent="-220663" defTabSz="955675" eaLnBrk="0" hangingPunct="0">
              <a:defRPr sz="2000">
                <a:solidFill>
                  <a:schemeClr val="tx1"/>
                </a:solidFill>
                <a:latin typeface="Gotham C2 Text" charset="0"/>
                <a:ea typeface="ＭＳ Ｐゴシック" charset="0"/>
              </a:defRPr>
            </a:lvl3pPr>
            <a:lvl4pPr marL="1549400" indent="-220663" defTabSz="955675" eaLnBrk="0" hangingPunct="0">
              <a:defRPr sz="2000">
                <a:solidFill>
                  <a:schemeClr val="tx1"/>
                </a:solidFill>
                <a:latin typeface="Gotham C2 Text" charset="0"/>
                <a:ea typeface="ＭＳ Ｐゴシック" charset="0"/>
              </a:defRPr>
            </a:lvl4pPr>
            <a:lvl5pPr marL="1992313" indent="-220663" defTabSz="955675" eaLnBrk="0" hangingPunct="0">
              <a:defRPr sz="2000">
                <a:solidFill>
                  <a:schemeClr val="tx1"/>
                </a:solidFill>
                <a:latin typeface="Gotham C2 Text" charset="0"/>
                <a:ea typeface="ＭＳ Ｐゴシック" charset="0"/>
              </a:defRPr>
            </a:lvl5pPr>
            <a:lvl6pPr marL="2449513" indent="-220663" defTabSz="955675" eaLnBrk="0" fontAlgn="base" hangingPunct="0">
              <a:spcBef>
                <a:spcPct val="0"/>
              </a:spcBef>
              <a:spcAft>
                <a:spcPct val="0"/>
              </a:spcAft>
              <a:defRPr sz="2000">
                <a:solidFill>
                  <a:schemeClr val="tx1"/>
                </a:solidFill>
                <a:latin typeface="Gotham C2 Text" charset="0"/>
                <a:ea typeface="ＭＳ Ｐゴシック" charset="0"/>
              </a:defRPr>
            </a:lvl6pPr>
            <a:lvl7pPr marL="2906713" indent="-220663" defTabSz="955675" eaLnBrk="0" fontAlgn="base" hangingPunct="0">
              <a:spcBef>
                <a:spcPct val="0"/>
              </a:spcBef>
              <a:spcAft>
                <a:spcPct val="0"/>
              </a:spcAft>
              <a:defRPr sz="2000">
                <a:solidFill>
                  <a:schemeClr val="tx1"/>
                </a:solidFill>
                <a:latin typeface="Gotham C2 Text" charset="0"/>
                <a:ea typeface="ＭＳ Ｐゴシック" charset="0"/>
              </a:defRPr>
            </a:lvl7pPr>
            <a:lvl8pPr marL="3363913" indent="-220663" defTabSz="955675" eaLnBrk="0" fontAlgn="base" hangingPunct="0">
              <a:spcBef>
                <a:spcPct val="0"/>
              </a:spcBef>
              <a:spcAft>
                <a:spcPct val="0"/>
              </a:spcAft>
              <a:defRPr sz="2000">
                <a:solidFill>
                  <a:schemeClr val="tx1"/>
                </a:solidFill>
                <a:latin typeface="Gotham C2 Text" charset="0"/>
                <a:ea typeface="ＭＳ Ｐゴシック" charset="0"/>
              </a:defRPr>
            </a:lvl8pPr>
            <a:lvl9pPr marL="3821113" indent="-220663" defTabSz="955675" eaLnBrk="0" fontAlgn="base" hangingPunct="0">
              <a:spcBef>
                <a:spcPct val="0"/>
              </a:spcBef>
              <a:spcAft>
                <a:spcPct val="0"/>
              </a:spcAft>
              <a:defRPr sz="2000">
                <a:solidFill>
                  <a:schemeClr val="tx1"/>
                </a:solidFill>
                <a:latin typeface="Gotham C2 Text" charset="0"/>
                <a:ea typeface="ＭＳ Ｐゴシック" charset="0"/>
              </a:defRPr>
            </a:lvl9pPr>
          </a:lstStyle>
          <a:p>
            <a:pPr algn="l" eaLnBrk="1" hangingPunct="1">
              <a:defRPr/>
            </a:pPr>
            <a:r>
              <a:rPr lang="en-US" sz="800" b="1" dirty="0">
                <a:latin typeface="Arial" panose="020B0604020202020204" pitchFamily="34" charset="0"/>
              </a:rPr>
              <a:t>EMPOWER RETIREMENT</a:t>
            </a:r>
          </a:p>
        </p:txBody>
      </p:sp>
      <p:sp>
        <p:nvSpPr>
          <p:cNvPr id="5" name="Rectangle 6"/>
          <p:cNvSpPr>
            <a:spLocks noChangeArrowheads="1"/>
          </p:cNvSpPr>
          <p:nvPr/>
        </p:nvSpPr>
        <p:spPr bwMode="auto">
          <a:xfrm>
            <a:off x="4004893" y="8612603"/>
            <a:ext cx="2461024" cy="338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none" lIns="0" tIns="45450" rIns="90897" bIns="45450">
            <a:spAutoFit/>
          </a:bodyPr>
          <a:lstStyle/>
          <a:p>
            <a:pPr algn="r" defTabSz="911614"/>
            <a:r>
              <a:rPr lang="en-US" sz="800" dirty="0">
                <a:solidFill>
                  <a:srgbClr val="55565A"/>
                </a:solidFill>
                <a:latin typeface="Arial Narrow" panose="020B0606020202030204" pitchFamily="34" charset="0"/>
                <a:cs typeface="Arial" panose="020B0604020202020204" pitchFamily="34" charset="0"/>
              </a:rPr>
              <a:t>For investment professional use only. Not for public distribution.</a:t>
            </a:r>
          </a:p>
          <a:p>
            <a:pPr algn="r" defTabSz="911614"/>
            <a:r>
              <a:rPr lang="en-US" sz="800" dirty="0">
                <a:solidFill>
                  <a:srgbClr val="55565A"/>
                </a:solidFill>
                <a:latin typeface="Arial Narrow" panose="020B0606020202030204" pitchFamily="34" charset="0"/>
                <a:cs typeface="Arial" panose="020B0604020202020204" pitchFamily="34" charset="0"/>
              </a:rPr>
              <a:t>Job number 00/00</a:t>
            </a:r>
          </a:p>
        </p:txBody>
      </p:sp>
      <p:sp>
        <p:nvSpPr>
          <p:cNvPr id="6" name="Rectangle 27"/>
          <p:cNvSpPr>
            <a:spLocks noChangeArrowheads="1"/>
          </p:cNvSpPr>
          <p:nvPr/>
        </p:nvSpPr>
        <p:spPr bwMode="auto">
          <a:xfrm>
            <a:off x="6483110" y="8677440"/>
            <a:ext cx="285992" cy="201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45470" rIns="40881" bIns="45470">
            <a:spAutoFit/>
          </a:bodyPr>
          <a:lstStyle/>
          <a:p>
            <a:pPr algn="l" defTabSz="911614">
              <a:lnSpc>
                <a:spcPct val="90000"/>
              </a:lnSpc>
            </a:pPr>
            <a:fld id="{1A797CE9-049D-415B-B10C-828B86054992}" type="slidenum">
              <a:rPr lang="en-US" sz="800">
                <a:solidFill>
                  <a:srgbClr val="55565A"/>
                </a:solidFill>
                <a:latin typeface="Arial Narrow" panose="020B0606020202030204" pitchFamily="34" charset="0"/>
                <a:cs typeface="Arial" panose="020B0604020202020204" pitchFamily="34" charset="0"/>
              </a:rPr>
              <a:pPr algn="l" defTabSz="911614">
                <a:lnSpc>
                  <a:spcPct val="90000"/>
                </a:lnSpc>
              </a:pPr>
              <a:t>‹#›</a:t>
            </a:fld>
            <a:endParaRPr lang="en-US" sz="800" dirty="0">
              <a:solidFill>
                <a:srgbClr val="55565A"/>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75341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4"/>
          <p:cNvSpPr>
            <a:spLocks noGrp="1" noRot="1" noChangeAspect="1" noChangeArrowheads="1" noTextEdit="1"/>
          </p:cNvSpPr>
          <p:nvPr>
            <p:ph type="sldImg" idx="2"/>
          </p:nvPr>
        </p:nvSpPr>
        <p:spPr bwMode="auto">
          <a:xfrm>
            <a:off x="1457325" y="465138"/>
            <a:ext cx="4114800" cy="30861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 uri="{53640926-AAD7-44D8-BBD7-CCE9431645EC}">
              <a14:shadowObscured xmlns:a14="http://schemas.microsoft.com/office/drawing/2010/main" val="1"/>
            </a:ext>
            <a:ext uri="{FAA26D3D-D897-4be2-8F04-BA451C77F1D7}"/>
          </a:extLst>
        </p:spPr>
      </p:sp>
      <p:sp>
        <p:nvSpPr>
          <p:cNvPr id="7173" name="Rectangle 5"/>
          <p:cNvSpPr>
            <a:spLocks noGrp="1" noChangeArrowheads="1"/>
          </p:cNvSpPr>
          <p:nvPr>
            <p:ph type="body" sz="quarter" idx="3"/>
          </p:nvPr>
        </p:nvSpPr>
        <p:spPr bwMode="auto">
          <a:xfrm>
            <a:off x="546104" y="3956051"/>
            <a:ext cx="5930900" cy="434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93216" tIns="46610" rIns="93216" bIns="4661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Text Box 26"/>
          <p:cNvSpPr txBox="1">
            <a:spLocks noChangeArrowheads="1"/>
          </p:cNvSpPr>
          <p:nvPr/>
        </p:nvSpPr>
        <p:spPr bwMode="auto">
          <a:xfrm>
            <a:off x="444501" y="8640767"/>
            <a:ext cx="1425771" cy="21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none" lIns="93216" tIns="46610" rIns="93216" bIns="46610">
            <a:spAutoFit/>
          </a:bodyPr>
          <a:lstStyle>
            <a:lvl1pPr defTabSz="955675" eaLnBrk="0" hangingPunct="0">
              <a:defRPr sz="2000">
                <a:solidFill>
                  <a:schemeClr val="tx1"/>
                </a:solidFill>
                <a:latin typeface="Gotham C2 Text" charset="0"/>
                <a:ea typeface="ＭＳ Ｐゴシック" charset="0"/>
                <a:cs typeface="ＭＳ Ｐゴシック" charset="0"/>
              </a:defRPr>
            </a:lvl1pPr>
            <a:lvl2pPr marL="719138" indent="-276225" defTabSz="955675" eaLnBrk="0" hangingPunct="0">
              <a:defRPr sz="2000">
                <a:solidFill>
                  <a:schemeClr val="tx1"/>
                </a:solidFill>
                <a:latin typeface="Gotham C2 Text" charset="0"/>
                <a:ea typeface="ＭＳ Ｐゴシック" charset="0"/>
              </a:defRPr>
            </a:lvl2pPr>
            <a:lvl3pPr marL="1106488" indent="-220663" defTabSz="955675" eaLnBrk="0" hangingPunct="0">
              <a:defRPr sz="2000">
                <a:solidFill>
                  <a:schemeClr val="tx1"/>
                </a:solidFill>
                <a:latin typeface="Gotham C2 Text" charset="0"/>
                <a:ea typeface="ＭＳ Ｐゴシック" charset="0"/>
              </a:defRPr>
            </a:lvl3pPr>
            <a:lvl4pPr marL="1549400" indent="-220663" defTabSz="955675" eaLnBrk="0" hangingPunct="0">
              <a:defRPr sz="2000">
                <a:solidFill>
                  <a:schemeClr val="tx1"/>
                </a:solidFill>
                <a:latin typeface="Gotham C2 Text" charset="0"/>
                <a:ea typeface="ＭＳ Ｐゴシック" charset="0"/>
              </a:defRPr>
            </a:lvl4pPr>
            <a:lvl5pPr marL="1992313" indent="-220663" defTabSz="955675" eaLnBrk="0" hangingPunct="0">
              <a:defRPr sz="2000">
                <a:solidFill>
                  <a:schemeClr val="tx1"/>
                </a:solidFill>
                <a:latin typeface="Gotham C2 Text" charset="0"/>
                <a:ea typeface="ＭＳ Ｐゴシック" charset="0"/>
              </a:defRPr>
            </a:lvl5pPr>
            <a:lvl6pPr marL="2449513" indent="-220663" defTabSz="955675" eaLnBrk="0" fontAlgn="base" hangingPunct="0">
              <a:spcBef>
                <a:spcPct val="0"/>
              </a:spcBef>
              <a:spcAft>
                <a:spcPct val="0"/>
              </a:spcAft>
              <a:defRPr sz="2000">
                <a:solidFill>
                  <a:schemeClr val="tx1"/>
                </a:solidFill>
                <a:latin typeface="Gotham C2 Text" charset="0"/>
                <a:ea typeface="ＭＳ Ｐゴシック" charset="0"/>
              </a:defRPr>
            </a:lvl6pPr>
            <a:lvl7pPr marL="2906713" indent="-220663" defTabSz="955675" eaLnBrk="0" fontAlgn="base" hangingPunct="0">
              <a:spcBef>
                <a:spcPct val="0"/>
              </a:spcBef>
              <a:spcAft>
                <a:spcPct val="0"/>
              </a:spcAft>
              <a:defRPr sz="2000">
                <a:solidFill>
                  <a:schemeClr val="tx1"/>
                </a:solidFill>
                <a:latin typeface="Gotham C2 Text" charset="0"/>
                <a:ea typeface="ＭＳ Ｐゴシック" charset="0"/>
              </a:defRPr>
            </a:lvl7pPr>
            <a:lvl8pPr marL="3363913" indent="-220663" defTabSz="955675" eaLnBrk="0" fontAlgn="base" hangingPunct="0">
              <a:spcBef>
                <a:spcPct val="0"/>
              </a:spcBef>
              <a:spcAft>
                <a:spcPct val="0"/>
              </a:spcAft>
              <a:defRPr sz="2000">
                <a:solidFill>
                  <a:schemeClr val="tx1"/>
                </a:solidFill>
                <a:latin typeface="Gotham C2 Text" charset="0"/>
                <a:ea typeface="ＭＳ Ｐゴシック" charset="0"/>
              </a:defRPr>
            </a:lvl8pPr>
            <a:lvl9pPr marL="3821113" indent="-220663" defTabSz="955675" eaLnBrk="0" fontAlgn="base" hangingPunct="0">
              <a:spcBef>
                <a:spcPct val="0"/>
              </a:spcBef>
              <a:spcAft>
                <a:spcPct val="0"/>
              </a:spcAft>
              <a:defRPr sz="2000">
                <a:solidFill>
                  <a:schemeClr val="tx1"/>
                </a:solidFill>
                <a:latin typeface="Gotham C2 Text" charset="0"/>
                <a:ea typeface="ＭＳ Ｐゴシック" charset="0"/>
              </a:defRPr>
            </a:lvl9pPr>
          </a:lstStyle>
          <a:p>
            <a:pPr algn="l" eaLnBrk="1" hangingPunct="1">
              <a:defRPr/>
            </a:pPr>
            <a:r>
              <a:rPr lang="en-US" sz="800" b="1" dirty="0">
                <a:latin typeface="Arial" panose="020B0604020202020204" pitchFamily="34" charset="0"/>
              </a:rPr>
              <a:t>EMPOWER RETIREMENT</a:t>
            </a:r>
          </a:p>
        </p:txBody>
      </p:sp>
      <p:sp>
        <p:nvSpPr>
          <p:cNvPr id="9" name="Rectangle 27"/>
          <p:cNvSpPr>
            <a:spLocks noChangeArrowheads="1"/>
          </p:cNvSpPr>
          <p:nvPr/>
        </p:nvSpPr>
        <p:spPr bwMode="auto">
          <a:xfrm>
            <a:off x="6483110" y="8677440"/>
            <a:ext cx="285992" cy="201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lIns="0" tIns="45470" rIns="40881" bIns="45470">
            <a:spAutoFit/>
          </a:bodyPr>
          <a:lstStyle/>
          <a:p>
            <a:pPr algn="l" defTabSz="911614">
              <a:lnSpc>
                <a:spcPct val="90000"/>
              </a:lnSpc>
            </a:pPr>
            <a:fld id="{1A797CE9-049D-415B-B10C-828B86054992}" type="slidenum">
              <a:rPr lang="en-US" sz="800">
                <a:solidFill>
                  <a:srgbClr val="55565A"/>
                </a:solidFill>
                <a:latin typeface="Arial Narrow" panose="020B0606020202030204" pitchFamily="34" charset="0"/>
                <a:cs typeface="Arial" panose="020B0604020202020204" pitchFamily="34" charset="0"/>
              </a:rPr>
              <a:pPr algn="l" defTabSz="911614">
                <a:lnSpc>
                  <a:spcPct val="90000"/>
                </a:lnSpc>
              </a:pPr>
              <a:t>‹#›</a:t>
            </a:fld>
            <a:endParaRPr lang="en-US" sz="800" dirty="0">
              <a:solidFill>
                <a:srgbClr val="55565A"/>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2977285979"/>
      </p:ext>
    </p:extLst>
  </p:cSld>
  <p:clrMap bg1="lt1" tx1="dk1" bg2="lt2" tx2="dk2" accent1="accent1" accent2="accent2" accent3="accent3" accent4="accent4" accent5="accent5" accent6="accent6" hlink="hlink" folHlink="folHlink"/>
  <p:notesStyle>
    <a:lvl1pPr algn="l" rtl="0" eaLnBrk="0" fontAlgn="base" hangingPunct="0">
      <a:lnSpc>
        <a:spcPct val="110000"/>
      </a:lnSpc>
      <a:spcBef>
        <a:spcPct val="0"/>
      </a:spcBef>
      <a:spcAft>
        <a:spcPct val="0"/>
      </a:spcAft>
      <a:defRPr sz="900" kern="1200">
        <a:solidFill>
          <a:schemeClr val="tx1"/>
        </a:solidFill>
        <a:latin typeface="Arial" panose="020B0604020202020204" pitchFamily="34" charset="0"/>
        <a:ea typeface="ＭＳ Ｐゴシック" charset="-128"/>
        <a:cs typeface="MS PGothic" charset="0"/>
      </a:defRPr>
    </a:lvl1pPr>
    <a:lvl2pPr marL="202296" indent="-99724" algn="l" rtl="0" eaLnBrk="0" fontAlgn="base" hangingPunct="0">
      <a:lnSpc>
        <a:spcPct val="110000"/>
      </a:lnSpc>
      <a:spcBef>
        <a:spcPct val="0"/>
      </a:spcBef>
      <a:spcAft>
        <a:spcPct val="0"/>
      </a:spcAft>
      <a:buClr>
        <a:srgbClr val="1A7FBA"/>
      </a:buClr>
      <a:buChar char="•"/>
      <a:defRPr sz="900" kern="1200">
        <a:solidFill>
          <a:schemeClr val="tx1"/>
        </a:solidFill>
        <a:latin typeface="Arial" panose="020B0604020202020204" pitchFamily="34" charset="0"/>
        <a:ea typeface="ＭＳ Ｐゴシック" charset="-128"/>
        <a:cs typeface="MS PGothic" charset="0"/>
      </a:defRPr>
    </a:lvl2pPr>
    <a:lvl3pPr marL="404593" indent="-99724" algn="l" rtl="0" eaLnBrk="0" fontAlgn="base" hangingPunct="0">
      <a:lnSpc>
        <a:spcPct val="110000"/>
      </a:lnSpc>
      <a:spcBef>
        <a:spcPct val="0"/>
      </a:spcBef>
      <a:spcAft>
        <a:spcPct val="0"/>
      </a:spcAft>
      <a:buClr>
        <a:srgbClr val="1A7FBA"/>
      </a:buClr>
      <a:buFont typeface="Gotham C2 Text" pitchFamily="50" charset="0"/>
      <a:buChar char="–"/>
      <a:defRPr sz="800" kern="1200">
        <a:solidFill>
          <a:schemeClr val="tx1"/>
        </a:solidFill>
        <a:latin typeface="Arial" panose="020B0604020202020204" pitchFamily="34" charset="0"/>
        <a:ea typeface="ＭＳ Ｐゴシック" charset="-128"/>
        <a:cs typeface="MS PGothic" charset="0"/>
      </a:defRPr>
    </a:lvl3pPr>
    <a:lvl4pPr marL="615437" indent="-108271" algn="l" rtl="0" eaLnBrk="0" fontAlgn="base" hangingPunct="0">
      <a:lnSpc>
        <a:spcPct val="110000"/>
      </a:lnSpc>
      <a:spcBef>
        <a:spcPct val="0"/>
      </a:spcBef>
      <a:spcAft>
        <a:spcPct val="0"/>
      </a:spcAft>
      <a:buClr>
        <a:srgbClr val="1A7FBA"/>
      </a:buClr>
      <a:buChar char="•"/>
      <a:defRPr sz="700" kern="1200">
        <a:solidFill>
          <a:schemeClr val="tx1"/>
        </a:solidFill>
        <a:latin typeface="Arial" panose="020B0604020202020204" pitchFamily="34" charset="0"/>
        <a:ea typeface="ＭＳ Ｐゴシック" charset="-128"/>
        <a:cs typeface="MS PGothic" charset="0"/>
      </a:defRPr>
    </a:lvl4pPr>
    <a:lvl5pPr marL="820583" indent="-99724" algn="l" rtl="0" eaLnBrk="0" fontAlgn="base" hangingPunct="0">
      <a:lnSpc>
        <a:spcPct val="110000"/>
      </a:lnSpc>
      <a:spcBef>
        <a:spcPct val="0"/>
      </a:spcBef>
      <a:spcAft>
        <a:spcPct val="0"/>
      </a:spcAft>
      <a:buClr>
        <a:srgbClr val="1A7FBA"/>
      </a:buClr>
      <a:buChar char="•"/>
      <a:defRPr sz="700" kern="1200">
        <a:solidFill>
          <a:schemeClr val="tx1"/>
        </a:solidFill>
        <a:latin typeface="Arial" panose="020B0604020202020204" pitchFamily="34" charset="0"/>
        <a:ea typeface="ＭＳ Ｐゴシック" charset="-128"/>
        <a:cs typeface="MS PGothic" charset="0"/>
      </a:defRPr>
    </a:lvl5pPr>
    <a:lvl6pPr marL="2051456" algn="l" defTabSz="820583" rtl="0" eaLnBrk="1" latinLnBrk="0" hangingPunct="1">
      <a:defRPr sz="1100" kern="1200">
        <a:solidFill>
          <a:schemeClr val="tx1"/>
        </a:solidFill>
        <a:latin typeface="+mn-lt"/>
        <a:ea typeface="+mn-ea"/>
        <a:cs typeface="+mn-cs"/>
      </a:defRPr>
    </a:lvl6pPr>
    <a:lvl7pPr marL="2461748" algn="l" defTabSz="820583" rtl="0" eaLnBrk="1" latinLnBrk="0" hangingPunct="1">
      <a:defRPr sz="1100" kern="1200">
        <a:solidFill>
          <a:schemeClr val="tx1"/>
        </a:solidFill>
        <a:latin typeface="+mn-lt"/>
        <a:ea typeface="+mn-ea"/>
        <a:cs typeface="+mn-cs"/>
      </a:defRPr>
    </a:lvl7pPr>
    <a:lvl8pPr marL="2872039" algn="l" defTabSz="820583" rtl="0" eaLnBrk="1" latinLnBrk="0" hangingPunct="1">
      <a:defRPr sz="1100" kern="1200">
        <a:solidFill>
          <a:schemeClr val="tx1"/>
        </a:solidFill>
        <a:latin typeface="+mn-lt"/>
        <a:ea typeface="+mn-ea"/>
        <a:cs typeface="+mn-cs"/>
      </a:defRPr>
    </a:lvl8pPr>
    <a:lvl9pPr marL="3282330" algn="l" defTabSz="820583"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empower-retirement.com/me_and_my_money/"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700" dirty="0">
                <a:solidFill>
                  <a:srgbClr val="000000"/>
                </a:solidFill>
              </a:rPr>
              <a:t>Speaker’s notes are for INTERNAL USE ONLY. Not for use with the public.</a:t>
            </a:r>
          </a:p>
          <a:p>
            <a:pPr defTabSz="911452">
              <a:defRPr/>
            </a:pPr>
            <a:endParaRPr lang="en-US" sz="700" b="1" dirty="0">
              <a:solidFill>
                <a:srgbClr val="BA0C2F"/>
              </a:solidFill>
            </a:endParaRPr>
          </a:p>
          <a:p>
            <a:pPr defTabSz="911452">
              <a:defRPr/>
            </a:pPr>
            <a:r>
              <a:rPr lang="en-US" sz="700" b="1" dirty="0">
                <a:solidFill>
                  <a:srgbClr val="BA0C2F"/>
                </a:solidFill>
              </a:rPr>
              <a:t>Each slide will have notes that pertain to usage of this presentation.   </a:t>
            </a:r>
          </a:p>
          <a:p>
            <a:pPr defTabSz="911452">
              <a:defRPr/>
            </a:pPr>
            <a:r>
              <a:rPr lang="en-US" sz="700" b="1" dirty="0">
                <a:solidFill>
                  <a:srgbClr val="BA0C2F"/>
                </a:solidFill>
              </a:rPr>
              <a:t>There is included speakers notes to help with understanding the basics of the slides.  </a:t>
            </a:r>
          </a:p>
          <a:p>
            <a:pPr defTabSz="911452">
              <a:defRPr/>
            </a:pPr>
            <a:r>
              <a:rPr lang="en-US" sz="700" b="1" dirty="0">
                <a:solidFill>
                  <a:srgbClr val="BA0C2F"/>
                </a:solidFill>
              </a:rPr>
              <a:t>Also included in the presentation is Suggested talking points that will help guide the conversation while presenting the information.  </a:t>
            </a:r>
          </a:p>
          <a:p>
            <a:pPr defTabSz="911452">
              <a:defRPr/>
            </a:pPr>
            <a:r>
              <a:rPr lang="en-US" sz="700" b="1" dirty="0">
                <a:solidFill>
                  <a:srgbClr val="BA0C2F"/>
                </a:solidFill>
              </a:rPr>
              <a:t>Lastly, included is a script to be used if the presentation is to be recorded.  </a:t>
            </a:r>
          </a:p>
          <a:p>
            <a:pPr defTabSz="911452">
              <a:defRPr/>
            </a:pPr>
            <a:endParaRPr lang="en-US" sz="700" b="1" dirty="0">
              <a:solidFill>
                <a:srgbClr val="BA0C2F"/>
              </a:solidFill>
            </a:endParaRPr>
          </a:p>
          <a:p>
            <a:pPr defTabSz="882762">
              <a:lnSpc>
                <a:spcPct val="100000"/>
              </a:lnSpc>
              <a:spcBef>
                <a:spcPts val="290"/>
              </a:spcBef>
              <a:spcAft>
                <a:spcPts val="260"/>
              </a:spcAft>
              <a:defRPr/>
            </a:pPr>
            <a:r>
              <a:rPr lang="en-US" sz="800" b="1" dirty="0"/>
              <a:t>The (AM) number that should be referenced for this presentation is: </a:t>
            </a:r>
            <a:r>
              <a:rPr lang="en-US" sz="700" b="1" dirty="0"/>
              <a:t>AM337923T-0118</a:t>
            </a:r>
            <a:r>
              <a:rPr lang="en-US" sz="800" b="1" dirty="0"/>
              <a:t> </a:t>
            </a:r>
            <a:endParaRPr lang="en-US" sz="800" dirty="0"/>
          </a:p>
          <a:p>
            <a:r>
              <a:rPr lang="en-US" sz="800" b="1" dirty="0"/>
              <a:t>If Material changes are made to this material, new pre-use review Communications ticket will be required to be submitted in </a:t>
            </a:r>
            <a:r>
              <a:rPr lang="en-US" sz="800" b="1" dirty="0" err="1"/>
              <a:t>AdMaster</a:t>
            </a:r>
            <a:r>
              <a:rPr lang="en-US" sz="800" b="1" dirty="0"/>
              <a:t> (AM)</a:t>
            </a:r>
            <a:endParaRPr lang="en-US" sz="800" dirty="0"/>
          </a:p>
          <a:p>
            <a:r>
              <a:rPr lang="en-US" sz="800" b="1" dirty="0"/>
              <a:t>A new AM number will replace the AM number above on the first disclosure page </a:t>
            </a:r>
            <a:endParaRPr lang="en-US" sz="800" dirty="0"/>
          </a:p>
          <a:p>
            <a:pPr defTabSz="911452">
              <a:defRPr/>
            </a:pPr>
            <a:endParaRPr lang="en-US" sz="700" b="1" dirty="0">
              <a:solidFill>
                <a:srgbClr val="BA0C2F"/>
              </a:solidFill>
            </a:endParaRPr>
          </a:p>
          <a:p>
            <a:pPr defTabSz="911452">
              <a:defRPr/>
            </a:pPr>
            <a:r>
              <a:rPr lang="en-US" sz="700" b="1" dirty="0">
                <a:solidFill>
                  <a:srgbClr val="BA0C2F"/>
                </a:solidFill>
              </a:rPr>
              <a:t>Mandatory Slide Yes</a:t>
            </a:r>
            <a:endParaRPr lang="en-US" sz="700" dirty="0">
              <a:solidFill>
                <a:srgbClr val="000000"/>
              </a:solidFill>
            </a:endParaRPr>
          </a:p>
          <a:p>
            <a:pPr defTabSz="882762">
              <a:defRPr/>
            </a:pPr>
            <a:r>
              <a:rPr lang="en-US" sz="700" dirty="0">
                <a:solidFill>
                  <a:srgbClr val="000000"/>
                </a:solidFill>
              </a:rPr>
              <a:t>Speaker’s notes:</a:t>
            </a:r>
          </a:p>
          <a:p>
            <a:pPr defTabSz="911452">
              <a:defRPr/>
            </a:pPr>
            <a:r>
              <a:rPr lang="en-US" sz="700" dirty="0">
                <a:solidFill>
                  <a:srgbClr val="000000"/>
                </a:solidFill>
              </a:rPr>
              <a:t>- Introduction slide </a:t>
            </a:r>
          </a:p>
          <a:p>
            <a:pPr defTabSz="882762">
              <a:defRPr/>
            </a:pPr>
            <a:endParaRPr lang="en-US" sz="700" dirty="0">
              <a:solidFill>
                <a:srgbClr val="000000"/>
              </a:solidFill>
            </a:endParaRPr>
          </a:p>
          <a:p>
            <a:pPr defTabSz="882762">
              <a:defRPr/>
            </a:pPr>
            <a:r>
              <a:rPr lang="en-US" sz="700" dirty="0">
                <a:solidFill>
                  <a:srgbClr val="000000"/>
                </a:solidFill>
              </a:rPr>
              <a:t>Suggested talking points:</a:t>
            </a:r>
          </a:p>
          <a:p>
            <a:pPr marL="165518" indent="-165518" defTabSz="911452">
              <a:buFontTx/>
              <a:buChar char="-"/>
              <a:defRPr/>
            </a:pPr>
            <a:r>
              <a:rPr lang="en-US" sz="700" dirty="0">
                <a:solidFill>
                  <a:srgbClr val="000000"/>
                </a:solidFill>
              </a:rPr>
              <a:t>Introduce yourself and Empower </a:t>
            </a:r>
          </a:p>
          <a:p>
            <a:pPr marL="165518" indent="-165518" defTabSz="911452">
              <a:buFontTx/>
              <a:buChar char="-"/>
              <a:defRPr/>
            </a:pPr>
            <a:r>
              <a:rPr lang="en-US" sz="700" dirty="0">
                <a:solidFill>
                  <a:srgbClr val="000000"/>
                </a:solidFill>
              </a:rPr>
              <a:t>Give your background and experience</a:t>
            </a:r>
          </a:p>
          <a:p>
            <a:pPr marL="165518" indent="-165518" defTabSz="911452">
              <a:buFontTx/>
              <a:buChar char="-"/>
              <a:defRPr/>
            </a:pPr>
            <a:r>
              <a:rPr lang="en-US" sz="700" dirty="0">
                <a:solidFill>
                  <a:srgbClr val="000000"/>
                </a:solidFill>
              </a:rPr>
              <a:t>Explain who Empower is and what we do  </a:t>
            </a:r>
          </a:p>
          <a:p>
            <a:pPr marL="165518" indent="-165518" defTabSz="911452">
              <a:buFontTx/>
              <a:buChar char="-"/>
              <a:defRPr/>
            </a:pPr>
            <a:r>
              <a:rPr lang="en-US" sz="700" dirty="0">
                <a:solidFill>
                  <a:srgbClr val="000000"/>
                </a:solidFill>
              </a:rPr>
              <a:t>Let the audience know what they will learn today – transition to the topic slide </a:t>
            </a:r>
          </a:p>
          <a:p>
            <a:pPr defTabSz="911452">
              <a:defRPr/>
            </a:pPr>
            <a:endParaRPr lang="en-US" sz="700" dirty="0">
              <a:solidFill>
                <a:srgbClr val="000000"/>
              </a:solidFill>
            </a:endParaRPr>
          </a:p>
          <a:p>
            <a:pPr defTabSz="911452">
              <a:defRPr/>
            </a:pPr>
            <a:r>
              <a:rPr lang="en-US" sz="700" dirty="0">
                <a:solidFill>
                  <a:srgbClr val="000000"/>
                </a:solidFill>
              </a:rPr>
              <a:t>Script:</a:t>
            </a:r>
          </a:p>
          <a:p>
            <a:pPr marL="165518" indent="-165518" defTabSz="882762">
              <a:buFontTx/>
              <a:buChar char="-"/>
              <a:defRPr/>
            </a:pPr>
            <a:r>
              <a:rPr lang="en-US" sz="700" dirty="0">
                <a:solidFill>
                  <a:srgbClr val="000000"/>
                </a:solidFill>
              </a:rPr>
              <a:t>Hello, and welcome to this presentation on your retirement plan.</a:t>
            </a:r>
          </a:p>
          <a:p>
            <a:pPr marL="165518" indent="-165518" defTabSz="882762">
              <a:buFontTx/>
              <a:buChar char="-"/>
              <a:defRPr/>
            </a:pPr>
            <a:r>
              <a:rPr lang="en-US" sz="700" dirty="0">
                <a:solidFill>
                  <a:srgbClr val="000000"/>
                </a:solidFill>
              </a:rPr>
              <a:t>If you could take a brief moment and imagine your retirement, what would you see?  Can you maybe see yourself traveling to places you’ve never been? Are you pursuing a favorite hobby or past time? Or, perhaps you’re spending more time with family and friends.  Whatever you’ve imagined your retirement will look like, retirement savings decisions you may make today may help you achieve your future vision of retirement. </a:t>
            </a:r>
          </a:p>
          <a:p>
            <a:pPr marL="165518" indent="-165518" defTabSz="882762">
              <a:buFontTx/>
              <a:buChar char="-"/>
              <a:defRPr/>
            </a:pPr>
            <a:r>
              <a:rPr lang="en-US" sz="700" dirty="0">
                <a:solidFill>
                  <a:srgbClr val="000000"/>
                </a:solidFill>
              </a:rPr>
              <a:t>To help you connect your future vision of retirement to the savings decisions you may make today, the goal of our discussion is to help you understand how your plan works so that you may be able to use your plan to help you prepare for retirement. </a:t>
            </a:r>
          </a:p>
        </p:txBody>
      </p:sp>
    </p:spTree>
    <p:extLst>
      <p:ext uri="{BB962C8B-B14F-4D97-AF65-F5344CB8AC3E}">
        <p14:creationId xmlns:p14="http://schemas.microsoft.com/office/powerpoint/2010/main" val="868619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911452">
              <a:defRPr/>
            </a:pPr>
            <a:r>
              <a:rPr lang="en-US" sz="600" dirty="0">
                <a:solidFill>
                  <a:srgbClr val="000000"/>
                </a:solidFill>
              </a:rPr>
              <a:t>- Transition into the investing portion of the presentation </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marL="165518" indent="-165518" defTabSz="882762">
              <a:buFontTx/>
              <a:buChar char="-"/>
              <a:defRPr/>
            </a:pPr>
            <a:r>
              <a:rPr lang="en-US" sz="600" dirty="0">
                <a:solidFill>
                  <a:srgbClr val="000000"/>
                </a:solidFill>
              </a:rPr>
              <a:t>Discuss what the audience will learn in this section </a:t>
            </a:r>
          </a:p>
          <a:p>
            <a:pPr defTabSz="882762">
              <a:defRPr/>
            </a:pPr>
            <a:endParaRPr lang="en-US" sz="600" dirty="0">
              <a:solidFill>
                <a:srgbClr val="000000"/>
              </a:solidFill>
            </a:endParaRPr>
          </a:p>
          <a:p>
            <a:pPr defTabSz="911452">
              <a:defRPr/>
            </a:pPr>
            <a:r>
              <a:rPr lang="en-US" sz="600" dirty="0">
                <a:solidFill>
                  <a:srgbClr val="000000"/>
                </a:solidFill>
              </a:rPr>
              <a:t>Script:</a:t>
            </a:r>
          </a:p>
          <a:p>
            <a:pPr defTabSz="911452">
              <a:defRPr/>
            </a:pPr>
            <a:r>
              <a:rPr lang="en-US" sz="600" dirty="0">
                <a:solidFill>
                  <a:srgbClr val="000000"/>
                </a:solidFill>
              </a:rPr>
              <a:t>- Now that you have a better understanding of the basic features of your plan, along with the potential benefits of saving into your plan, lets now discuss how investments operate and the different invest options you have available to you as you work towards your retirement goals.</a:t>
            </a:r>
            <a:endParaRPr lang="en-US" sz="800" dirty="0"/>
          </a:p>
          <a:p>
            <a:endParaRPr lang="en-US" sz="800" dirty="0"/>
          </a:p>
        </p:txBody>
      </p:sp>
    </p:spTree>
    <p:extLst>
      <p:ext uri="{BB962C8B-B14F-4D97-AF65-F5344CB8AC3E}">
        <p14:creationId xmlns:p14="http://schemas.microsoft.com/office/powerpoint/2010/main" val="2169199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882762">
              <a:defRPr/>
            </a:pPr>
            <a:r>
              <a:rPr lang="en-US" sz="600" dirty="0">
                <a:solidFill>
                  <a:srgbClr val="000000"/>
                </a:solidFill>
              </a:rPr>
              <a:t>- Why we invest slide </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marL="165518" indent="-165518" defTabSz="882762">
              <a:buFontTx/>
              <a:buChar char="-"/>
              <a:defRPr/>
            </a:pPr>
            <a:r>
              <a:rPr lang="en-US" sz="600" dirty="0">
                <a:solidFill>
                  <a:srgbClr val="000000"/>
                </a:solidFill>
              </a:rPr>
              <a:t>Make points on the slide </a:t>
            </a:r>
          </a:p>
          <a:p>
            <a:pPr marL="165518" indent="-165518" defTabSz="882762">
              <a:buFontTx/>
              <a:buChar char="-"/>
              <a:defRPr/>
            </a:pPr>
            <a:r>
              <a:rPr lang="en-US" sz="600" dirty="0">
                <a:solidFill>
                  <a:srgbClr val="000000"/>
                </a:solidFill>
              </a:rPr>
              <a:t>Reiterate that there is nothing guaranteed in investing </a:t>
            </a:r>
          </a:p>
          <a:p>
            <a:pPr defTabSz="882762">
              <a:defRPr/>
            </a:pPr>
            <a:endParaRPr lang="en-US" sz="600" dirty="0">
              <a:solidFill>
                <a:srgbClr val="000000"/>
              </a:solidFill>
            </a:endParaRPr>
          </a:p>
          <a:p>
            <a:pPr defTabSz="882762">
              <a:defRPr/>
            </a:pPr>
            <a:r>
              <a:rPr lang="en-US" sz="600" dirty="0">
                <a:solidFill>
                  <a:srgbClr val="000000"/>
                </a:solidFill>
              </a:rPr>
              <a:t>Script:</a:t>
            </a:r>
          </a:p>
          <a:p>
            <a:pPr defTabSz="882762">
              <a:defRPr/>
            </a:pPr>
            <a:r>
              <a:rPr lang="en-US" sz="600" dirty="0">
                <a:solidFill>
                  <a:srgbClr val="000000"/>
                </a:solidFill>
              </a:rPr>
              <a:t>- Why do people invest their money?  There are a number of reasons.  For one, people invest with the intention of earning a financial return.  Additionally, people invest to take advantage of the potential power of compounding which is when you earn interest on your interest, etc.  Another reason to invest may be to help offset the impact of inflation.  As inflation causes prices to rise over time, earning an investment return may help offset the reduction in purchasing power caused by inflation.</a:t>
            </a:r>
          </a:p>
        </p:txBody>
      </p:sp>
    </p:spTree>
    <p:extLst>
      <p:ext uri="{BB962C8B-B14F-4D97-AF65-F5344CB8AC3E}">
        <p14:creationId xmlns:p14="http://schemas.microsoft.com/office/powerpoint/2010/main" val="1824290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911452">
              <a:defRPr/>
            </a:pPr>
            <a:r>
              <a:rPr lang="en-US" sz="600" dirty="0">
                <a:solidFill>
                  <a:srgbClr val="000000"/>
                </a:solidFill>
              </a:rPr>
              <a:t>- Investment types</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marL="165518" indent="-165518" defTabSz="882762">
              <a:buFontTx/>
              <a:buChar char="-"/>
              <a:defRPr/>
            </a:pPr>
            <a:r>
              <a:rPr lang="en-US" sz="600" dirty="0">
                <a:solidFill>
                  <a:srgbClr val="000000"/>
                </a:solidFill>
              </a:rPr>
              <a:t>Discuss the 3 main investment types</a:t>
            </a:r>
          </a:p>
          <a:p>
            <a:pPr marL="165518" indent="-165518" defTabSz="882762">
              <a:buFontTx/>
              <a:buChar char="-"/>
              <a:defRPr/>
            </a:pPr>
            <a:r>
              <a:rPr lang="en-US" sz="600" dirty="0">
                <a:solidFill>
                  <a:srgbClr val="000000"/>
                </a:solidFill>
              </a:rPr>
              <a:t>Discuss the objectives and risks of each </a:t>
            </a:r>
          </a:p>
          <a:p>
            <a:pPr defTabSz="882762">
              <a:defRPr/>
            </a:pPr>
            <a:endParaRPr lang="en-US" sz="600" dirty="0">
              <a:solidFill>
                <a:srgbClr val="000000"/>
              </a:solidFill>
            </a:endParaRPr>
          </a:p>
          <a:p>
            <a:pPr defTabSz="911452">
              <a:defRPr/>
            </a:pPr>
            <a:r>
              <a:rPr lang="en-US" sz="600" dirty="0">
                <a:solidFill>
                  <a:srgbClr val="000000"/>
                </a:solidFill>
              </a:rPr>
              <a:t>Script:</a:t>
            </a:r>
          </a:p>
          <a:p>
            <a:pPr marL="165518" indent="-165518" defTabSz="882762">
              <a:buFontTx/>
              <a:buChar char="-"/>
              <a:defRPr/>
            </a:pPr>
            <a:r>
              <a:rPr lang="en-US" sz="600" dirty="0">
                <a:solidFill>
                  <a:srgbClr val="000000"/>
                </a:solidFill>
              </a:rPr>
              <a:t>Let’s take some time to discuss types of investments. Listed on the screen are three asset classes: stocks, bonds and capital preservation. </a:t>
            </a:r>
          </a:p>
          <a:p>
            <a:pPr marL="165518" indent="-165518" defTabSz="882762">
              <a:buFontTx/>
              <a:buChar char="-"/>
              <a:defRPr/>
            </a:pPr>
            <a:r>
              <a:rPr lang="en-US" sz="600" dirty="0">
                <a:solidFill>
                  <a:srgbClr val="000000"/>
                </a:solidFill>
              </a:rPr>
              <a:t>Each investment type has a different objective:</a:t>
            </a:r>
          </a:p>
          <a:p>
            <a:pPr marL="165518" indent="-165518" defTabSz="882762">
              <a:buFontTx/>
              <a:buChar char="-"/>
              <a:defRPr/>
            </a:pPr>
            <a:r>
              <a:rPr lang="en-US" sz="600" dirty="0">
                <a:solidFill>
                  <a:srgbClr val="000000"/>
                </a:solidFill>
              </a:rPr>
              <a:t>Stock funds typically offer long-term growth potential but are more volatile over the short-term</a:t>
            </a:r>
          </a:p>
          <a:p>
            <a:pPr marL="165518" indent="-165518" defTabSz="882762">
              <a:buFontTx/>
              <a:buChar char="-"/>
              <a:defRPr/>
            </a:pPr>
            <a:r>
              <a:rPr lang="en-US" sz="600" dirty="0">
                <a:solidFill>
                  <a:srgbClr val="000000"/>
                </a:solidFill>
              </a:rPr>
              <a:t>Bond funds typically strive to provide interest income</a:t>
            </a:r>
            <a:br>
              <a:rPr lang="en-US" sz="600" dirty="0">
                <a:solidFill>
                  <a:srgbClr val="000000"/>
                </a:solidFill>
              </a:rPr>
            </a:br>
            <a:r>
              <a:rPr lang="en-US" sz="600" dirty="0">
                <a:solidFill>
                  <a:srgbClr val="000000"/>
                </a:solidFill>
              </a:rPr>
              <a:t>Capital preservation funds have an objective of liquidity</a:t>
            </a:r>
          </a:p>
          <a:p>
            <a:pPr marL="165518" indent="-165518" defTabSz="882762">
              <a:buFontTx/>
              <a:buChar char="-"/>
              <a:defRPr/>
            </a:pPr>
            <a:r>
              <a:rPr lang="en-US" sz="600" dirty="0">
                <a:solidFill>
                  <a:srgbClr val="000000"/>
                </a:solidFill>
              </a:rPr>
              <a:t>Each can be expected to react differently to different economic conditions and therefore serve different purposes. They also have different investment risks.</a:t>
            </a:r>
          </a:p>
        </p:txBody>
      </p:sp>
    </p:spTree>
    <p:extLst>
      <p:ext uri="{BB962C8B-B14F-4D97-AF65-F5344CB8AC3E}">
        <p14:creationId xmlns:p14="http://schemas.microsoft.com/office/powerpoint/2010/main" val="1194909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endParaRPr lang="en-US" sz="600" dirty="0"/>
          </a:p>
          <a:p>
            <a:endParaRPr lang="en-US" sz="600" dirty="0"/>
          </a:p>
          <a:p>
            <a:r>
              <a:rPr lang="en-US" sz="600" dirty="0"/>
              <a:t>Speaker’s notes:</a:t>
            </a:r>
          </a:p>
          <a:p>
            <a:pPr defTabSz="911452">
              <a:defRPr/>
            </a:pPr>
            <a:r>
              <a:rPr lang="en-US" sz="600" dirty="0"/>
              <a:t>- Slide has animation </a:t>
            </a:r>
          </a:p>
          <a:p>
            <a:pPr defTabSz="911452">
              <a:defRPr/>
            </a:pPr>
            <a:r>
              <a:rPr lang="en-US" sz="600" dirty="0"/>
              <a:t>- Growth of $1 over 30 years</a:t>
            </a:r>
          </a:p>
          <a:p>
            <a:endParaRPr lang="en-US" sz="600" dirty="0"/>
          </a:p>
          <a:p>
            <a:r>
              <a:rPr lang="en-US" sz="600" dirty="0"/>
              <a:t>Suggested talking points:</a:t>
            </a:r>
          </a:p>
          <a:p>
            <a:pPr marL="165518" indent="-165518">
              <a:buFontTx/>
              <a:buChar char="-"/>
            </a:pPr>
            <a:r>
              <a:rPr lang="en-US" sz="600" dirty="0"/>
              <a:t>Not all investments will grow equally or provide the same type of investment return potential</a:t>
            </a:r>
          </a:p>
          <a:p>
            <a:pPr marL="165518" indent="-165518">
              <a:buFontTx/>
              <a:buChar char="-"/>
            </a:pPr>
            <a:r>
              <a:rPr lang="en-US" sz="600" dirty="0"/>
              <a:t>Discuss the change in the value of 1 dollar over 30 years for each investment type</a:t>
            </a:r>
          </a:p>
          <a:p>
            <a:pPr marL="165518" indent="-165518" defTabSz="911452">
              <a:buFontTx/>
              <a:buChar char="-"/>
              <a:defRPr/>
            </a:pPr>
            <a:r>
              <a:rPr lang="en-US" sz="600" dirty="0"/>
              <a:t>Discuss the risk that may be associated with each </a:t>
            </a:r>
          </a:p>
          <a:p>
            <a:endParaRPr lang="en-US" sz="600" dirty="0"/>
          </a:p>
          <a:p>
            <a:pPr defTabSz="911452">
              <a:defRPr/>
            </a:pPr>
            <a:r>
              <a:rPr lang="en-US" sz="600" dirty="0"/>
              <a:t>Script:</a:t>
            </a:r>
          </a:p>
          <a:p>
            <a:pPr marL="165518" indent="-165518">
              <a:buFontTx/>
              <a:buChar char="-"/>
            </a:pPr>
            <a:r>
              <a:rPr lang="en-US" sz="600" dirty="0"/>
              <a:t>Since not all investments will grow equally or provide the same type of investment return potential, let’s take a look at the change in value of $1 over the past 30 years in different classes of investments, to illustrate this point.  In 1988 you went to the store and purchased an item for $1.  Fast forward now to the end of 2017, that same item at that same store likely costs over 3 dollars.  This is inflation.  Over time the cost of goods and services goes up and purchasing power goes down. In the future it may require more dollars to purchase that same item than it does today.</a:t>
            </a:r>
          </a:p>
          <a:p>
            <a:pPr marL="165518" indent="-165518">
              <a:buFontTx/>
              <a:buChar char="-"/>
            </a:pPr>
            <a:r>
              <a:rPr lang="en-US" sz="600" dirty="0"/>
              <a:t>Now, history has shown that stocks have a greater potential for growth over the long term than bonds or capital preservation options. But while stocks have provided a greater return over the long term, they also present more risk over the short term (click). For example, if you had invested heavily in stocks in 2005 and 2006 and then needed to withdraw money from that investment in 2008, you may have found that there was less money available to withdraw from in your account. </a:t>
            </a:r>
          </a:p>
          <a:p>
            <a:pPr marL="165518" indent="-165518">
              <a:buFontTx/>
              <a:buChar char="-"/>
            </a:pPr>
            <a:r>
              <a:rPr lang="en-US" sz="600" dirty="0"/>
              <a:t>Although investing for retirement may have a long term view, some investors want to avoid the short term risks and volatility altogether and choose to invest in only capital preservation funds.  Doing so is not without risk. Inflation risk, (click) as we have previously discussed, is a long term risk that as a result of investing too conservatively, the value of that growth may not have provided enough money saved for retirement income through decreased purchasing power.</a:t>
            </a:r>
          </a:p>
          <a:p>
            <a:pPr marL="165518" indent="-165518">
              <a:buFontTx/>
              <a:buChar char="-"/>
            </a:pPr>
            <a:r>
              <a:rPr lang="en-US" sz="600" dirty="0"/>
              <a:t>Having a diversified account, then, may help reduce these various risks and short term volatilities as your money is spread out over several types of these investments.  As such, diversification may help you take advantage of these different investment risks. It's important to keep in mind that past performance is not a guarantee of future results.</a:t>
            </a:r>
          </a:p>
        </p:txBody>
      </p:sp>
    </p:spTree>
    <p:extLst>
      <p:ext uri="{BB962C8B-B14F-4D97-AF65-F5344CB8AC3E}">
        <p14:creationId xmlns:p14="http://schemas.microsoft.com/office/powerpoint/2010/main" val="1235158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endParaRPr lang="en-US" sz="600" dirty="0">
              <a:solidFill>
                <a:srgbClr val="000000"/>
              </a:solidFill>
            </a:endParaRP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911452">
              <a:defRPr/>
            </a:pPr>
            <a:r>
              <a:rPr lang="en-US" sz="600" dirty="0">
                <a:solidFill>
                  <a:srgbClr val="000000"/>
                </a:solidFill>
              </a:rPr>
              <a:t>- Slide has animation </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marL="165518" indent="-165518" defTabSz="882762">
              <a:buFontTx/>
              <a:buChar char="-"/>
              <a:defRPr/>
            </a:pPr>
            <a:r>
              <a:rPr lang="en-US" sz="600" dirty="0">
                <a:solidFill>
                  <a:srgbClr val="000000"/>
                </a:solidFill>
              </a:rPr>
              <a:t>Discuss the importance of diversification </a:t>
            </a:r>
          </a:p>
          <a:p>
            <a:pPr marL="165518" indent="-165518" defTabSz="882762">
              <a:buFontTx/>
              <a:buChar char="-"/>
              <a:defRPr/>
            </a:pPr>
            <a:r>
              <a:rPr lang="en-US" sz="600" dirty="0">
                <a:solidFill>
                  <a:srgbClr val="000000"/>
                </a:solidFill>
              </a:rPr>
              <a:t>Discuss diversifying across and within the three main asset categories </a:t>
            </a:r>
          </a:p>
          <a:p>
            <a:pPr defTabSz="882762">
              <a:defRPr/>
            </a:pPr>
            <a:endParaRPr lang="en-US" sz="600" dirty="0">
              <a:solidFill>
                <a:srgbClr val="000000"/>
              </a:solidFill>
            </a:endParaRPr>
          </a:p>
          <a:p>
            <a:pPr defTabSz="882762">
              <a:defRPr/>
            </a:pPr>
            <a:r>
              <a:rPr lang="en-US" sz="600" dirty="0">
                <a:solidFill>
                  <a:srgbClr val="000000"/>
                </a:solidFill>
              </a:rPr>
              <a:t>Script:</a:t>
            </a:r>
          </a:p>
          <a:p>
            <a:pPr defTabSz="882762">
              <a:defRPr/>
            </a:pPr>
            <a:r>
              <a:rPr lang="en-US" sz="600" dirty="0">
                <a:solidFill>
                  <a:srgbClr val="000000"/>
                </a:solidFill>
              </a:rPr>
              <a:t>- Why Diversify? In any given economic situation, not all your investments will react the same way. </a:t>
            </a:r>
          </a:p>
          <a:p>
            <a:pPr defTabSz="882762">
              <a:defRPr/>
            </a:pPr>
            <a:r>
              <a:rPr lang="en-US" sz="600" dirty="0">
                <a:solidFill>
                  <a:srgbClr val="000000"/>
                </a:solidFill>
              </a:rPr>
              <a:t>For example: in one economy, one investment may do well and another may not do as well.  Then, the economic situation can change and the investment that had done poorly is now doing well and vice versa.</a:t>
            </a:r>
          </a:p>
          <a:p>
            <a:pPr defTabSz="882762">
              <a:defRPr/>
            </a:pPr>
            <a:r>
              <a:rPr lang="en-US" sz="600" dirty="0">
                <a:solidFill>
                  <a:srgbClr val="000000"/>
                </a:solidFill>
              </a:rPr>
              <a:t>It is virtually impossible to guess which investment will do better than another in the future.  So, it doesn’t make sense to just guess how to invest, only to find out later that you guessed wrong.  </a:t>
            </a:r>
          </a:p>
          <a:p>
            <a:pPr defTabSz="882762">
              <a:defRPr/>
            </a:pPr>
            <a:r>
              <a:rPr lang="en-US" sz="600" dirty="0">
                <a:solidFill>
                  <a:srgbClr val="000000"/>
                </a:solidFill>
              </a:rPr>
              <a:t>You can diversify by owning investments in more than one asset class, that is spreading your investments between stocks, bonds, and Capital preservation funds; or, by owning different types of investments within the same asset class such as large company stock, small company stock, or international company stock.  </a:t>
            </a:r>
          </a:p>
          <a:p>
            <a:pPr defTabSz="882762">
              <a:defRPr/>
            </a:pPr>
            <a:r>
              <a:rPr lang="en-US" sz="600" dirty="0">
                <a:solidFill>
                  <a:srgbClr val="000000"/>
                </a:solidFill>
              </a:rPr>
              <a:t>While diversification does not assure a profit or protect against loss of principal; it may help reduce overall volatility in the markets and can help manage the overall risk in your portfolio.</a:t>
            </a:r>
          </a:p>
        </p:txBody>
      </p:sp>
    </p:spTree>
    <p:extLst>
      <p:ext uri="{BB962C8B-B14F-4D97-AF65-F5344CB8AC3E}">
        <p14:creationId xmlns:p14="http://schemas.microsoft.com/office/powerpoint/2010/main" val="319714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Template origination: </a:t>
            </a:r>
            <a:r>
              <a:rPr lang="en-US" b="0" dirty="0">
                <a:solidFill>
                  <a:schemeClr val="tx1"/>
                </a:solidFill>
              </a:rPr>
              <a:t>AM447505T-0318 </a:t>
            </a:r>
          </a:p>
          <a:p>
            <a:endParaRPr lang="en-US" b="0" dirty="0">
              <a:solidFill>
                <a:schemeClr val="tx1"/>
              </a:solidFill>
            </a:endParaRPr>
          </a:p>
          <a:p>
            <a:r>
              <a:rPr lang="en-US" dirty="0">
                <a:solidFill>
                  <a:schemeClr val="tx1"/>
                </a:solidFill>
              </a:rPr>
              <a:t>Speaker’s notes are for INTERNAL USE ONLY. Not for use with the public.</a:t>
            </a:r>
          </a:p>
          <a:p>
            <a:endParaRPr lang="en-US" dirty="0">
              <a:solidFill>
                <a:schemeClr val="tx1"/>
              </a:solidFill>
            </a:endParaRPr>
          </a:p>
          <a:p>
            <a:r>
              <a:rPr lang="en-US" b="1" dirty="0">
                <a:solidFill>
                  <a:schemeClr val="tx1"/>
                </a:solidFill>
              </a:rPr>
              <a:t>Mandatory Slide No</a:t>
            </a:r>
          </a:p>
          <a:p>
            <a:pPr marL="165518" indent="-165518">
              <a:buFont typeface="Arial" panose="020B0604020202020204" pitchFamily="34" charset="0"/>
              <a:buChar char="•"/>
            </a:pPr>
            <a:r>
              <a:rPr lang="en-US" b="1" dirty="0">
                <a:solidFill>
                  <a:schemeClr val="tx1"/>
                </a:solidFill>
              </a:rPr>
              <a:t>Must use if utilizing</a:t>
            </a:r>
            <a:r>
              <a:rPr lang="en-US" b="1" baseline="0" dirty="0">
                <a:solidFill>
                  <a:schemeClr val="tx1"/>
                </a:solidFill>
              </a:rPr>
              <a:t> corresponding investor type slide </a:t>
            </a:r>
            <a:endParaRPr lang="en-US" b="1" dirty="0">
              <a:solidFill>
                <a:schemeClr val="tx1"/>
              </a:solidFill>
            </a:endParaRPr>
          </a:p>
          <a:p>
            <a:endParaRPr lang="en-US" dirty="0">
              <a:solidFill>
                <a:schemeClr val="tx1"/>
              </a:solidFill>
            </a:endParaRPr>
          </a:p>
          <a:p>
            <a:r>
              <a:rPr lang="en-US" dirty="0">
                <a:solidFill>
                  <a:schemeClr val="tx1"/>
                </a:solidFill>
              </a:rPr>
              <a:t>Speaker’s notes:</a:t>
            </a:r>
          </a:p>
          <a:p>
            <a:r>
              <a:rPr lang="en-US" dirty="0">
                <a:solidFill>
                  <a:schemeClr val="tx1"/>
                </a:solidFill>
              </a:rPr>
              <a:t>- Overview of different investing styles</a:t>
            </a:r>
          </a:p>
          <a:p>
            <a:endParaRPr lang="en-US" dirty="0">
              <a:solidFill>
                <a:schemeClr val="tx1"/>
              </a:solidFill>
            </a:endParaRPr>
          </a:p>
          <a:p>
            <a:r>
              <a:rPr lang="en-US" dirty="0">
                <a:solidFill>
                  <a:schemeClr val="tx1"/>
                </a:solidFill>
              </a:rPr>
              <a:t>Suggested talking points:</a:t>
            </a:r>
          </a:p>
          <a:p>
            <a:pPr defTabSz="983912" eaLnBrk="1" hangingPunct="1">
              <a:lnSpc>
                <a:spcPct val="100000"/>
              </a:lnSpc>
            </a:pPr>
            <a:r>
              <a:rPr lang="en-US" b="1" dirty="0">
                <a:ea typeface="ＭＳ Ｐゴシック" charset="0"/>
                <a:cs typeface="ＭＳ Ｐゴシック" charset="0"/>
              </a:rPr>
              <a:t>- Help-me-do-it </a:t>
            </a:r>
          </a:p>
          <a:p>
            <a:pPr defTabSz="983912"/>
            <a:r>
              <a:rPr lang="en-US" b="1" dirty="0">
                <a:ea typeface="ＭＳ Ｐゴシック" charset="0"/>
                <a:cs typeface="ＭＳ Ｐゴシック" charset="0"/>
              </a:rPr>
              <a:t>- Do-it-myself </a:t>
            </a:r>
          </a:p>
          <a:p>
            <a:endParaRPr lang="en-US" dirty="0">
              <a:solidFill>
                <a:schemeClr val="tx1"/>
              </a:solidFill>
            </a:endParaRPr>
          </a:p>
          <a:p>
            <a:pPr defTabSz="911452">
              <a:defRPr/>
            </a:pPr>
            <a:r>
              <a:rPr lang="en-US" dirty="0"/>
              <a:t>Script:</a:t>
            </a:r>
          </a:p>
          <a:p>
            <a:r>
              <a:rPr lang="en-US" dirty="0"/>
              <a:t>-</a:t>
            </a:r>
            <a:r>
              <a:rPr lang="en-US" dirty="0">
                <a:solidFill>
                  <a:schemeClr val="tx1"/>
                </a:solidFill>
              </a:rPr>
              <a:t>As</a:t>
            </a:r>
            <a:r>
              <a:rPr lang="en-US" baseline="0" dirty="0">
                <a:solidFill>
                  <a:schemeClr val="tx1"/>
                </a:solidFill>
              </a:rPr>
              <a:t> you work on your own diversification strategy, consider asking yourself what type of investor you are.  Are you someone who prefers a more hands off approach to investing or do you like to be very hands on when making investment selections? If you prefer a more hands off approach, you may consider one of the help-me-do-it options. If you are an avid investor who routinely follows the markets, you may consider the do-it-myself options. Let’s take a look at the do-it-myself options first </a:t>
            </a:r>
          </a:p>
        </p:txBody>
      </p:sp>
    </p:spTree>
    <p:extLst>
      <p:ext uri="{BB962C8B-B14F-4D97-AF65-F5344CB8AC3E}">
        <p14:creationId xmlns:p14="http://schemas.microsoft.com/office/powerpoint/2010/main" val="1408877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 but must be used if the investment options will be shown via handout. </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911452">
              <a:defRPr/>
            </a:pPr>
            <a:r>
              <a:rPr lang="en-US" sz="600" dirty="0">
                <a:solidFill>
                  <a:srgbClr val="000000"/>
                </a:solidFill>
              </a:rPr>
              <a:t>- What are core funds</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defTabSz="882762">
              <a:defRPr/>
            </a:pPr>
            <a:r>
              <a:rPr lang="en-US" sz="600" dirty="0">
                <a:solidFill>
                  <a:srgbClr val="000000"/>
                </a:solidFill>
              </a:rPr>
              <a:t>- Core funds may be used as the building blocks for a diversified portfolio </a:t>
            </a:r>
          </a:p>
          <a:p>
            <a:pPr defTabSz="911452">
              <a:defRPr/>
            </a:pPr>
            <a:r>
              <a:rPr lang="en-US" sz="600" dirty="0">
                <a:solidFill>
                  <a:srgbClr val="000000"/>
                </a:solidFill>
              </a:rPr>
              <a:t>- Typically a single fund choice in multiple asset classes</a:t>
            </a:r>
          </a:p>
          <a:p>
            <a:pPr marL="165518" indent="-165518" defTabSz="882762">
              <a:buFontTx/>
              <a:buChar char="-"/>
              <a:defRPr/>
            </a:pPr>
            <a:r>
              <a:rPr lang="en-US" sz="600" dirty="0">
                <a:solidFill>
                  <a:srgbClr val="000000"/>
                </a:solidFill>
              </a:rPr>
              <a:t>Risk ranges from low to high </a:t>
            </a:r>
          </a:p>
          <a:p>
            <a:pPr marL="165518" indent="-165518" defTabSz="882762">
              <a:buFontTx/>
              <a:buChar char="-"/>
              <a:defRPr/>
            </a:pPr>
            <a:r>
              <a:rPr lang="en-US" sz="600" dirty="0">
                <a:solidFill>
                  <a:srgbClr val="000000"/>
                </a:solidFill>
              </a:rPr>
              <a:t>Return potential ranges from low to high </a:t>
            </a:r>
          </a:p>
          <a:p>
            <a:pPr defTabSz="882762">
              <a:defRPr/>
            </a:pPr>
            <a:endParaRPr lang="en-US" sz="600" dirty="0">
              <a:solidFill>
                <a:srgbClr val="000000"/>
              </a:solidFill>
            </a:endParaRPr>
          </a:p>
          <a:p>
            <a:pPr defTabSz="882762">
              <a:defRPr/>
            </a:pPr>
            <a:r>
              <a:rPr lang="en-US" sz="600" dirty="0">
                <a:solidFill>
                  <a:srgbClr val="000000"/>
                </a:solidFill>
              </a:rPr>
              <a:t>Script:</a:t>
            </a:r>
          </a:p>
          <a:p>
            <a:pPr defTabSz="882762">
              <a:defRPr/>
            </a:pPr>
            <a:r>
              <a:rPr lang="en-US" sz="600" dirty="0">
                <a:solidFill>
                  <a:srgbClr val="000000"/>
                </a:solidFill>
              </a:rPr>
              <a:t>- Let’s review the types of investment options available in your plan.</a:t>
            </a:r>
          </a:p>
          <a:p>
            <a:pPr defTabSz="882762">
              <a:defRPr/>
            </a:pPr>
            <a:r>
              <a:rPr lang="en-US" sz="600" dirty="0">
                <a:solidFill>
                  <a:srgbClr val="000000"/>
                </a:solidFill>
              </a:rPr>
              <a:t>What are core funds?</a:t>
            </a:r>
          </a:p>
          <a:p>
            <a:pPr defTabSz="882762">
              <a:defRPr/>
            </a:pPr>
            <a:r>
              <a:rPr lang="en-US" sz="600" dirty="0">
                <a:solidFill>
                  <a:srgbClr val="000000"/>
                </a:solidFill>
              </a:rPr>
              <a:t>Core funds can be used as the building blocks for investors who want to </a:t>
            </a:r>
            <a:r>
              <a:rPr lang="en-US" dirty="0">
                <a:solidFill>
                  <a:srgbClr val="000000"/>
                </a:solidFill>
              </a:rPr>
              <a:t>create their own cust</a:t>
            </a:r>
            <a:r>
              <a:rPr lang="en-US" sz="600" dirty="0">
                <a:solidFill>
                  <a:srgbClr val="000000"/>
                </a:solidFill>
              </a:rPr>
              <a:t>om portfolio.  Core funds are single asset class funds such as capital preservation funds, bonds or stocks and their risk and return potential ranges from low to high.</a:t>
            </a:r>
          </a:p>
          <a:p>
            <a:pPr defTabSz="882762">
              <a:defRPr/>
            </a:pPr>
            <a:r>
              <a:rPr lang="en-US" sz="600" dirty="0">
                <a:solidFill>
                  <a:srgbClr val="000000"/>
                </a:solidFill>
              </a:rPr>
              <a:t>Detailed information about the core funds including their objectives, risks, performance, etc. can be found under the “Fund Information” section of your account online.</a:t>
            </a:r>
          </a:p>
        </p:txBody>
      </p:sp>
    </p:spTree>
    <p:extLst>
      <p:ext uri="{BB962C8B-B14F-4D97-AF65-F5344CB8AC3E}">
        <p14:creationId xmlns:p14="http://schemas.microsoft.com/office/powerpoint/2010/main" val="3600569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2762">
              <a:defRPr/>
            </a:pPr>
            <a:r>
              <a:rPr lang="en-US" dirty="0">
                <a:solidFill>
                  <a:schemeClr val="tx1"/>
                </a:solidFill>
              </a:rPr>
              <a:t>Template origination: </a:t>
            </a:r>
            <a:r>
              <a:rPr lang="en-US" b="0" dirty="0">
                <a:solidFill>
                  <a:schemeClr val="tx1"/>
                </a:solidFill>
              </a:rPr>
              <a:t>AM447505T-0318 </a:t>
            </a:r>
          </a:p>
          <a:p>
            <a:endParaRPr lang="en-US" dirty="0">
              <a:solidFill>
                <a:schemeClr val="tx1"/>
              </a:solidFill>
            </a:endParaRPr>
          </a:p>
          <a:p>
            <a:r>
              <a:rPr lang="en-US" dirty="0">
                <a:solidFill>
                  <a:schemeClr val="tx1"/>
                </a:solidFill>
              </a:rPr>
              <a:t>Speaker’s notes are for INTERNAL USE ONLY. Not for use with the public.</a:t>
            </a:r>
          </a:p>
          <a:p>
            <a:endParaRPr lang="en-US" dirty="0">
              <a:solidFill>
                <a:schemeClr val="tx1"/>
              </a:solidFill>
            </a:endParaRPr>
          </a:p>
          <a:p>
            <a:r>
              <a:rPr lang="en-US" b="1" dirty="0">
                <a:solidFill>
                  <a:schemeClr val="tx1"/>
                </a:solidFill>
              </a:rPr>
              <a:t>Mandatory Slide No</a:t>
            </a:r>
          </a:p>
          <a:p>
            <a:pPr marL="165518" indent="-165518" defTabSz="882762">
              <a:buFont typeface="Arial" panose="020B0604020202020204" pitchFamily="34" charset="0"/>
              <a:buChar char="•"/>
              <a:defRPr/>
            </a:pPr>
            <a:r>
              <a:rPr lang="en-US" b="1" dirty="0">
                <a:solidFill>
                  <a:schemeClr val="tx1"/>
                </a:solidFill>
              </a:rPr>
              <a:t>Must use if utilizing</a:t>
            </a:r>
            <a:r>
              <a:rPr lang="en-US" b="1" baseline="0" dirty="0">
                <a:solidFill>
                  <a:schemeClr val="tx1"/>
                </a:solidFill>
              </a:rPr>
              <a:t> corresponding investor type slide </a:t>
            </a:r>
            <a:endParaRPr lang="en-US" b="1" dirty="0">
              <a:solidFill>
                <a:schemeClr val="tx1"/>
              </a:solidFill>
            </a:endParaRPr>
          </a:p>
          <a:p>
            <a:endParaRPr lang="en-US" dirty="0">
              <a:solidFill>
                <a:schemeClr val="tx1"/>
              </a:solidFill>
            </a:endParaRPr>
          </a:p>
          <a:p>
            <a:r>
              <a:rPr lang="en-US" dirty="0">
                <a:solidFill>
                  <a:schemeClr val="tx1"/>
                </a:solidFill>
              </a:rPr>
              <a:t>Speaker’s notes:</a:t>
            </a:r>
          </a:p>
          <a:p>
            <a:r>
              <a:rPr lang="en-US" dirty="0">
                <a:solidFill>
                  <a:schemeClr val="tx1"/>
                </a:solidFill>
              </a:rPr>
              <a:t>- Overview of different investing styles</a:t>
            </a:r>
          </a:p>
          <a:p>
            <a:endParaRPr lang="en-US" dirty="0">
              <a:solidFill>
                <a:schemeClr val="tx1"/>
              </a:solidFill>
            </a:endParaRPr>
          </a:p>
          <a:p>
            <a:r>
              <a:rPr lang="en-US" dirty="0">
                <a:solidFill>
                  <a:schemeClr val="tx1"/>
                </a:solidFill>
              </a:rPr>
              <a:t>Suggested talking points:</a:t>
            </a:r>
          </a:p>
          <a:p>
            <a:pPr defTabSz="983912" eaLnBrk="1" hangingPunct="1">
              <a:lnSpc>
                <a:spcPct val="100000"/>
              </a:lnSpc>
            </a:pPr>
            <a:r>
              <a:rPr lang="en-US" b="1" dirty="0">
                <a:ea typeface="ＭＳ Ｐゴシック" charset="0"/>
                <a:cs typeface="ＭＳ Ｐゴシック" charset="0"/>
              </a:rPr>
              <a:t>help-me-do-it</a:t>
            </a:r>
          </a:p>
          <a:p>
            <a:pPr defTabSz="983912" eaLnBrk="1" hangingPunct="1">
              <a:lnSpc>
                <a:spcPct val="100000"/>
              </a:lnSpc>
            </a:pPr>
            <a:endParaRPr lang="en-US" dirty="0">
              <a:solidFill>
                <a:schemeClr val="tx1"/>
              </a:solidFill>
            </a:endParaRPr>
          </a:p>
          <a:p>
            <a:pPr defTabSz="911452">
              <a:defRPr/>
            </a:pPr>
            <a:r>
              <a:rPr lang="en-US" dirty="0"/>
              <a:t>Script:</a:t>
            </a:r>
          </a:p>
          <a:p>
            <a:r>
              <a:rPr lang="en-US" dirty="0"/>
              <a:t>-</a:t>
            </a:r>
            <a:r>
              <a:rPr lang="en-US" dirty="0">
                <a:solidFill>
                  <a:schemeClr val="tx1"/>
                </a:solidFill>
              </a:rPr>
              <a:t>Now,</a:t>
            </a:r>
            <a:r>
              <a:rPr lang="en-US" baseline="0" dirty="0">
                <a:solidFill>
                  <a:schemeClr val="tx1"/>
                </a:solidFill>
              </a:rPr>
              <a:t> lets take a look at the help-me-do-it options </a:t>
            </a:r>
          </a:p>
          <a:p>
            <a:endParaRPr lang="en-US" dirty="0"/>
          </a:p>
        </p:txBody>
      </p:sp>
    </p:spTree>
    <p:extLst>
      <p:ext uri="{BB962C8B-B14F-4D97-AF65-F5344CB8AC3E}">
        <p14:creationId xmlns:p14="http://schemas.microsoft.com/office/powerpoint/2010/main" val="1408877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(yes if target date funds are listed in the investment lineup)</a:t>
            </a:r>
          </a:p>
          <a:p>
            <a:pPr defTabSz="882762">
              <a:defRPr/>
            </a:pPr>
            <a:endParaRPr lang="en-US" sz="600" dirty="0">
              <a:solidFill>
                <a:srgbClr val="000000"/>
              </a:solidFill>
            </a:endParaRPr>
          </a:p>
          <a:p>
            <a:pPr defTabSz="882762">
              <a:defRPr/>
            </a:pPr>
            <a:r>
              <a:rPr lang="en-US" sz="600" b="1" dirty="0">
                <a:solidFill>
                  <a:srgbClr val="000000"/>
                </a:solidFill>
              </a:rPr>
              <a:t>[Target date funds] </a:t>
            </a:r>
          </a:p>
          <a:p>
            <a:pPr defTabSz="882762">
              <a:defRPr/>
            </a:pPr>
            <a:r>
              <a:rPr lang="en-US" sz="600" dirty="0">
                <a:solidFill>
                  <a:srgbClr val="000000"/>
                </a:solidFill>
              </a:rPr>
              <a:t>Target date fund</a:t>
            </a:r>
          </a:p>
          <a:p>
            <a:pPr defTabSz="882762">
              <a:defRPr/>
            </a:pPr>
            <a:r>
              <a:rPr lang="en-US" sz="600" dirty="0">
                <a:solidFill>
                  <a:srgbClr val="000000"/>
                </a:solidFill>
              </a:rPr>
              <a:t>Target retirement fund</a:t>
            </a:r>
          </a:p>
          <a:p>
            <a:pPr defTabSz="882762">
              <a:defRPr/>
            </a:pPr>
            <a:r>
              <a:rPr lang="en-US" sz="600" dirty="0">
                <a:solidFill>
                  <a:srgbClr val="000000"/>
                </a:solidFill>
              </a:rPr>
              <a:t>Age-based fund</a:t>
            </a:r>
          </a:p>
          <a:p>
            <a:pPr defTabSz="882762">
              <a:defRPr/>
            </a:pPr>
            <a:r>
              <a:rPr lang="en-US" sz="600" dirty="0">
                <a:solidFill>
                  <a:srgbClr val="000000"/>
                </a:solidFill>
              </a:rPr>
              <a:t>Fund of funds</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882762">
              <a:defRPr/>
            </a:pPr>
            <a:r>
              <a:rPr lang="en-US" sz="600" dirty="0">
                <a:solidFill>
                  <a:srgbClr val="000000"/>
                </a:solidFill>
              </a:rPr>
              <a:t>- Discuss how target date funds work</a:t>
            </a:r>
          </a:p>
          <a:p>
            <a:pPr defTabSz="911452">
              <a:defRPr/>
            </a:pPr>
            <a:endParaRPr lang="en-US" sz="600" dirty="0">
              <a:solidFill>
                <a:srgbClr val="000000"/>
              </a:solidFill>
            </a:endParaRPr>
          </a:p>
          <a:p>
            <a:pPr defTabSz="882762">
              <a:defRPr/>
            </a:pPr>
            <a:r>
              <a:rPr lang="en-US" sz="600" dirty="0">
                <a:solidFill>
                  <a:srgbClr val="000000"/>
                </a:solidFill>
              </a:rPr>
              <a:t>Suggested talking points:</a:t>
            </a:r>
          </a:p>
          <a:p>
            <a:pPr marL="165518" indent="-165518" defTabSz="882762">
              <a:buFontTx/>
              <a:buChar char="-"/>
              <a:defRPr/>
            </a:pPr>
            <a:r>
              <a:rPr lang="en-US" sz="600" dirty="0">
                <a:solidFill>
                  <a:srgbClr val="000000"/>
                </a:solidFill>
              </a:rPr>
              <a:t>Multiple asset classes</a:t>
            </a:r>
          </a:p>
          <a:p>
            <a:pPr marL="165518" indent="-165518" defTabSz="882762">
              <a:buFontTx/>
              <a:buChar char="-"/>
              <a:defRPr/>
            </a:pPr>
            <a:r>
              <a:rPr lang="en-US" sz="600" dirty="0">
                <a:solidFill>
                  <a:srgbClr val="000000"/>
                </a:solidFill>
              </a:rPr>
              <a:t>Professionally managed</a:t>
            </a:r>
          </a:p>
          <a:p>
            <a:pPr marL="165518" indent="-165518" defTabSz="882762">
              <a:buFontTx/>
              <a:buChar char="-"/>
              <a:defRPr/>
            </a:pPr>
            <a:r>
              <a:rPr lang="en-US" sz="600" dirty="0">
                <a:solidFill>
                  <a:srgbClr val="000000"/>
                </a:solidFill>
              </a:rPr>
              <a:t>Diversification in a single fund</a:t>
            </a:r>
          </a:p>
          <a:p>
            <a:pPr marL="165518" indent="-165518" defTabSz="882762">
              <a:buFontTx/>
              <a:buChar char="-"/>
              <a:defRPr/>
            </a:pPr>
            <a:r>
              <a:rPr lang="en-US" sz="600" dirty="0">
                <a:solidFill>
                  <a:srgbClr val="000000"/>
                </a:solidFill>
              </a:rPr>
              <a:t>Align with an expected retirement date</a:t>
            </a:r>
          </a:p>
          <a:p>
            <a:pPr marL="165518" indent="-165518" defTabSz="882762">
              <a:buFontTx/>
              <a:buChar char="-"/>
              <a:defRPr/>
            </a:pPr>
            <a:r>
              <a:rPr lang="en-US" sz="600" dirty="0">
                <a:solidFill>
                  <a:srgbClr val="000000"/>
                </a:solidFill>
              </a:rPr>
              <a:t>Allocation to change over time</a:t>
            </a:r>
          </a:p>
          <a:p>
            <a:pPr marL="165518" lvl="1" indent="-165518" defTabSz="882762">
              <a:buClrTx/>
              <a:buFontTx/>
              <a:buChar char="-"/>
              <a:defRPr/>
            </a:pPr>
            <a:r>
              <a:rPr lang="en-US" sz="600" dirty="0">
                <a:solidFill>
                  <a:srgbClr val="000000"/>
                </a:solidFill>
              </a:rPr>
              <a:t>As with all investments, the principal value of the fund(s) is not guaranteed at any time, including at the target date</a:t>
            </a:r>
          </a:p>
          <a:p>
            <a:pPr defTabSz="882762">
              <a:defRPr/>
            </a:pPr>
            <a:endParaRPr lang="en-US" sz="600" dirty="0">
              <a:solidFill>
                <a:srgbClr val="000000"/>
              </a:solidFill>
            </a:endParaRPr>
          </a:p>
          <a:p>
            <a:pPr defTabSz="882762">
              <a:defRPr/>
            </a:pPr>
            <a:r>
              <a:rPr lang="en-US" sz="600" dirty="0">
                <a:solidFill>
                  <a:srgbClr val="000000"/>
                </a:solidFill>
              </a:rPr>
              <a:t>Script:</a:t>
            </a:r>
          </a:p>
          <a:p>
            <a:pPr defTabSz="882762">
              <a:defRPr/>
            </a:pPr>
            <a:r>
              <a:rPr lang="en-US" sz="600" dirty="0">
                <a:solidFill>
                  <a:srgbClr val="000000"/>
                </a:solidFill>
              </a:rPr>
              <a:t>- There may be some of you in the audience who agree that diversification is important but, perhaps, you don’t want to take the time to select and manage your investments and would rather make a single choice to have a diversified portfolio.  Well, if you fall under that same category, you may want to consider a target date funds.  </a:t>
            </a:r>
          </a:p>
          <a:p>
            <a:pPr defTabSz="882762">
              <a:defRPr/>
            </a:pPr>
            <a:r>
              <a:rPr lang="en-US" sz="3100" kern="0" dirty="0">
                <a:solidFill>
                  <a:srgbClr val="55565A"/>
                </a:solidFill>
                <a:latin typeface="Arial Narrow" panose="020B0606020202030204" pitchFamily="34" charset="0"/>
                <a:cs typeface="Arial" panose="020B0604020202020204" pitchFamily="34" charset="0"/>
              </a:rPr>
              <a:t>Target date funds </a:t>
            </a:r>
            <a:r>
              <a:rPr lang="en-US" sz="600" dirty="0">
                <a:solidFill>
                  <a:srgbClr val="000000"/>
                </a:solidFill>
              </a:rPr>
              <a:t>are already diversified, so they are made up of multiple asset classes or investment categories such as capital preservation, bonds and stocks.  They are professionally managed and offer diversification through a single fund.  The way they work is that they align with an expected retirement date and adjust the underlying investments over time to become more conservative.  An investor in a target date funds will see the fund become more conservative as the expected retirement date nears.  You may choose to invest in any of the target retirement funds in your lineup.  </a:t>
            </a:r>
          </a:p>
          <a:p>
            <a:pPr defTabSz="882762">
              <a:defRPr/>
            </a:pPr>
            <a:r>
              <a:rPr lang="en-US" sz="600" dirty="0">
                <a:solidFill>
                  <a:srgbClr val="000000"/>
                </a:solidFill>
              </a:rPr>
              <a:t>I would like to remind you that, as with all investments, the principal value of the fund(s) is not guaranteed at any time, including at the target date.  </a:t>
            </a:r>
          </a:p>
          <a:p>
            <a:pPr defTabSz="882762">
              <a:defRPr/>
            </a:pPr>
            <a:r>
              <a:rPr lang="en-US" sz="600" dirty="0">
                <a:solidFill>
                  <a:srgbClr val="000000"/>
                </a:solidFill>
              </a:rPr>
              <a:t>Let’s spend a few more minutes discussing these funds in detail.</a:t>
            </a:r>
          </a:p>
        </p:txBody>
      </p:sp>
    </p:spTree>
    <p:extLst>
      <p:ext uri="{BB962C8B-B14F-4D97-AF65-F5344CB8AC3E}">
        <p14:creationId xmlns:p14="http://schemas.microsoft.com/office/powerpoint/2010/main" val="14514231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 but must be used if discussing how other investment types work</a:t>
            </a:r>
          </a:p>
          <a:p>
            <a:endParaRPr lang="en-US" sz="600" dirty="0"/>
          </a:p>
          <a:p>
            <a:r>
              <a:rPr lang="en-US" sz="600" b="1" dirty="0"/>
              <a:t>[Target date funds] </a:t>
            </a:r>
          </a:p>
          <a:p>
            <a:r>
              <a:rPr lang="en-US" sz="600" dirty="0"/>
              <a:t>Target date fund</a:t>
            </a:r>
          </a:p>
          <a:p>
            <a:r>
              <a:rPr lang="en-US" sz="600" dirty="0"/>
              <a:t>Target retirement fund</a:t>
            </a:r>
          </a:p>
          <a:p>
            <a:r>
              <a:rPr lang="en-US" sz="600" dirty="0"/>
              <a:t>Age-based fund</a:t>
            </a:r>
          </a:p>
          <a:p>
            <a:r>
              <a:rPr lang="en-US" sz="600" dirty="0"/>
              <a:t>Fund of funds</a:t>
            </a:r>
          </a:p>
          <a:p>
            <a:endParaRPr lang="en-US" sz="600" dirty="0"/>
          </a:p>
          <a:p>
            <a:r>
              <a:rPr lang="en-US" sz="600" dirty="0"/>
              <a:t>Speaker’s notes:</a:t>
            </a:r>
          </a:p>
          <a:p>
            <a:endParaRPr lang="en-US" sz="600" dirty="0"/>
          </a:p>
          <a:p>
            <a:r>
              <a:rPr lang="en-US" sz="600" dirty="0"/>
              <a:t>Suggested talking points:</a:t>
            </a:r>
          </a:p>
          <a:p>
            <a:endParaRPr lang="en-US" sz="600" dirty="0"/>
          </a:p>
          <a:p>
            <a:endParaRPr lang="en-US" sz="600" dirty="0"/>
          </a:p>
          <a:p>
            <a:r>
              <a:rPr lang="en-US" sz="600" dirty="0"/>
              <a:t>Script:</a:t>
            </a:r>
          </a:p>
          <a:p>
            <a:endParaRPr lang="en-US" sz="600" dirty="0"/>
          </a:p>
          <a:p>
            <a:r>
              <a:rPr lang="en-US" sz="600" dirty="0"/>
              <a:t>The bar chart on this slide shows the composition of each of the sample target date funds .  Please note, this bar chart is for illustrative purposes only and is not meant to represent a specific investment but is designed to generally show how target date funds work.  </a:t>
            </a:r>
          </a:p>
          <a:p>
            <a:endParaRPr lang="en-US" sz="600" dirty="0"/>
          </a:p>
          <a:p>
            <a:r>
              <a:rPr lang="en-US" sz="600" dirty="0"/>
              <a:t>If we look on the far left side of the chart, we see the Income fund which invests about 30% in stocks while the rest is invested in short-term capital preservation and fixed income.  That is because this fund is designed for someone who is already in retirement.  An individual in retirement may be counting on the money invested in this fund to pay their bills each month and may not be able to afford to have the fund’s returns fluctuating wildly.  Therefore, the majority of the fund’s assets are invested conservatively.  It is important to note, however, that there is still some stock in this fund to offer growth potential.  As life expectancies increase and people live longer, they may spend a longer time in retirement which means they may still want some growth in their portfolio.  Stocks are typically used to incorporate growth potential.</a:t>
            </a:r>
          </a:p>
          <a:p>
            <a:endParaRPr lang="en-US" sz="600" dirty="0"/>
          </a:p>
          <a:p>
            <a:r>
              <a:rPr lang="en-US" sz="600" dirty="0"/>
              <a:t>Now let’s focus our attention on the right-hand side of the screen at the 2040 and 2055 funds.  You can see that the majority of these funds (approximately 80% of the assets) are invested in stocks, both domestic and international.  This is because these funds are geared for those who are just starting out in their careers and they have a LONG time before they retire.  As a result, the funds include mostly stock because stock potentially offers the best growth over the long-term.  These individuals may be able to afford to have a large majority of their fund invested in stocks because they have a long time to ride out any market ups and downs.</a:t>
            </a:r>
          </a:p>
          <a:p>
            <a:endParaRPr lang="en-US" sz="600" dirty="0"/>
          </a:p>
          <a:p>
            <a:r>
              <a:rPr lang="en-US" sz="600" dirty="0"/>
              <a:t>By taking a step back and looking at all the funds on this chart, you can see how the funds become more conservative over time.  As the target retirement year approaches, the amount invested in stock decreases while the amount invested in fixed income (or bonds) and capital preservation increases to make the funds less volatile.</a:t>
            </a:r>
          </a:p>
          <a:p>
            <a:endParaRPr lang="en-US" sz="600" dirty="0"/>
          </a:p>
          <a:p>
            <a:r>
              <a:rPr lang="en-US" sz="600" dirty="0"/>
              <a:t>Remember, you may invest in any of the target date funds .  The target date funds assume a retirement age of 65 for their investment strategies.  However, if you plan to retire in 2025 but want to be more aggressive, you could consider selecting a fund with a retirement date that is further.  On the flip side, if you wanted to be more conservative, you could consider selecting a fund with a retirement date that is closer.</a:t>
            </a:r>
          </a:p>
        </p:txBody>
      </p:sp>
    </p:spTree>
    <p:extLst>
      <p:ext uri="{BB962C8B-B14F-4D97-AF65-F5344CB8AC3E}">
        <p14:creationId xmlns:p14="http://schemas.microsoft.com/office/powerpoint/2010/main" val="2613960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dirty="0"/>
              <a:t>Speaker’s notes are for INTERNAL USE ONLY. Not for use with the public.</a:t>
            </a:r>
          </a:p>
          <a:p>
            <a:pPr defTabSz="911452">
              <a:defRPr/>
            </a:pPr>
            <a:endParaRPr lang="en-US" b="1" dirty="0">
              <a:solidFill>
                <a:srgbClr val="BA0C2F"/>
              </a:solidFill>
            </a:endParaRPr>
          </a:p>
          <a:p>
            <a:pPr defTabSz="911452">
              <a:defRPr/>
            </a:pPr>
            <a:r>
              <a:rPr lang="en-US" b="1" dirty="0">
                <a:solidFill>
                  <a:srgbClr val="BA0C2F"/>
                </a:solidFill>
              </a:rPr>
              <a:t>Mandatory Slide No </a:t>
            </a:r>
          </a:p>
          <a:p>
            <a:endParaRPr lang="en-US" dirty="0"/>
          </a:p>
          <a:p>
            <a:pPr defTabSz="882762">
              <a:defRPr/>
            </a:pPr>
            <a:r>
              <a:rPr lang="en-US" dirty="0"/>
              <a:t>Speaker’s notes:</a:t>
            </a:r>
          </a:p>
          <a:p>
            <a:pPr defTabSz="882762">
              <a:defRPr/>
            </a:pPr>
            <a:r>
              <a:rPr lang="en-US" dirty="0"/>
              <a:t>- Empower overview slide </a:t>
            </a:r>
          </a:p>
          <a:p>
            <a:endParaRPr lang="en-US" dirty="0"/>
          </a:p>
          <a:p>
            <a:pPr defTabSz="882762">
              <a:defRPr/>
            </a:pPr>
            <a:r>
              <a:rPr lang="en-US" dirty="0"/>
              <a:t>Suggested talking points:</a:t>
            </a:r>
          </a:p>
          <a:p>
            <a:pPr marL="165518" indent="-165518" defTabSz="882762">
              <a:buFontTx/>
              <a:buChar char="-"/>
              <a:defRPr/>
            </a:pPr>
            <a:r>
              <a:rPr lang="en-US" dirty="0"/>
              <a:t>Let the audience know our goal is to help them replace for life – the income they earned while working</a:t>
            </a:r>
          </a:p>
          <a:p>
            <a:pPr marL="165518" indent="-165518" defTabSz="882762">
              <a:buFontTx/>
              <a:buChar char="-"/>
              <a:defRPr/>
            </a:pPr>
            <a:r>
              <a:rPr lang="en-US" dirty="0"/>
              <a:t>Discuss our roles and responsibilities </a:t>
            </a:r>
          </a:p>
          <a:p>
            <a:endParaRPr lang="en-US" dirty="0"/>
          </a:p>
          <a:p>
            <a:pPr defTabSz="882762">
              <a:defRPr/>
            </a:pPr>
            <a:r>
              <a:rPr lang="en-US" baseline="0" dirty="0"/>
              <a:t>Script: </a:t>
            </a:r>
          </a:p>
          <a:p>
            <a:pPr marL="165518" indent="-165518" defTabSz="882762">
              <a:buFontTx/>
              <a:buChar char="-"/>
              <a:defRPr/>
            </a:pPr>
            <a:r>
              <a:rPr lang="en-US" dirty="0"/>
              <a:t>Empower Retirement provides retirement plan record keeping services for Businesses, Governments and non-profit organizations.  With the many combined years of experience that Empower employees have, our focus remains on you, the individual participant, and how we can support both you and your employer with your retirement plan. To help and support you along your journey to retirement, we provide services such as receiving and tracking your payroll contributions and account balance, sending you statements, providing communication and financial education both in person and electronically, having representatives that are available to answer any of your questions about your savings plan and many more day to day responsibilities.</a:t>
            </a:r>
          </a:p>
          <a:p>
            <a:pPr defTabSz="882762">
              <a:defRPr/>
            </a:pPr>
            <a:endParaRPr lang="en-US" dirty="0"/>
          </a:p>
          <a:p>
            <a:endParaRPr lang="en-US" dirty="0"/>
          </a:p>
        </p:txBody>
      </p:sp>
    </p:spTree>
    <p:extLst>
      <p:ext uri="{BB962C8B-B14F-4D97-AF65-F5344CB8AC3E}">
        <p14:creationId xmlns:p14="http://schemas.microsoft.com/office/powerpoint/2010/main" val="18620363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700" dirty="0"/>
              <a:t>Template origination: </a:t>
            </a:r>
            <a:r>
              <a:rPr lang="en-US" sz="700" dirty="0">
                <a:solidFill>
                  <a:srgbClr val="55565A"/>
                </a:solidFill>
              </a:rPr>
              <a:t>AM699045-1218</a:t>
            </a:r>
          </a:p>
          <a:p>
            <a:pPr defTabSz="911452">
              <a:defRPr/>
            </a:pPr>
            <a:endParaRPr lang="en-US" sz="500" dirty="0"/>
          </a:p>
          <a:p>
            <a:pPr defTabSz="911452">
              <a:defRPr/>
            </a:pPr>
            <a:endParaRPr lang="en-US" sz="500" dirty="0"/>
          </a:p>
          <a:p>
            <a:pPr defTabSz="911452">
              <a:defRPr/>
            </a:pPr>
            <a:r>
              <a:rPr lang="en-US" sz="500" dirty="0"/>
              <a:t>Speaker’s notes are for INTERNAL USE ONLY. Not for use with the public.</a:t>
            </a:r>
          </a:p>
          <a:p>
            <a:pPr defTabSz="911452">
              <a:defRPr/>
            </a:pPr>
            <a:endParaRPr lang="en-US" sz="500" b="1" dirty="0"/>
          </a:p>
          <a:p>
            <a:pPr defTabSz="911452">
              <a:defRPr/>
            </a:pPr>
            <a:r>
              <a:rPr lang="en-US" sz="500" b="1" dirty="0"/>
              <a:t>Mandatory Slide Yes if the plan offers this service</a:t>
            </a:r>
          </a:p>
          <a:p>
            <a:pPr marL="372541" lvl="1" indent="-170897" defTabSz="911336">
              <a:buFont typeface="Arial" panose="020B0604020202020204" pitchFamily="34" charset="0"/>
              <a:buChar char="•"/>
              <a:defRPr/>
            </a:pPr>
            <a:r>
              <a:rPr lang="en-US" sz="500" b="1" dirty="0"/>
              <a:t>Remove slide if plan does not have. </a:t>
            </a:r>
          </a:p>
          <a:p>
            <a:pPr marL="372541" lvl="1" indent="-170897" defTabSz="911336">
              <a:buFont typeface="Arial" panose="020B0604020202020204" pitchFamily="34" charset="0"/>
              <a:buChar char="•"/>
              <a:defRPr/>
            </a:pPr>
            <a:r>
              <a:rPr lang="en-US" sz="500" b="1" dirty="0"/>
              <a:t>Utilize if plan has advisory services powered by Morningstar Investment Management</a:t>
            </a:r>
          </a:p>
          <a:p>
            <a:pPr defTabSz="882762">
              <a:defRPr/>
            </a:pPr>
            <a:endParaRPr lang="en-US" sz="500" dirty="0"/>
          </a:p>
          <a:p>
            <a:pPr defTabSz="882762">
              <a:defRPr/>
            </a:pPr>
            <a:r>
              <a:rPr lang="en-US" sz="500" dirty="0"/>
              <a:t>Speaker’s notes:</a:t>
            </a:r>
          </a:p>
          <a:p>
            <a:pPr marL="165518" indent="-165518" defTabSz="882762">
              <a:buFontTx/>
              <a:buChar char="-"/>
              <a:defRPr/>
            </a:pPr>
            <a:r>
              <a:rPr lang="en-US" sz="500" dirty="0"/>
              <a:t>Discuss the different offerings of Empower Retirement Advisory Services powered by Morningstar Investment Management </a:t>
            </a:r>
          </a:p>
          <a:p>
            <a:pPr defTabSz="882762">
              <a:defRPr/>
            </a:pPr>
            <a:endParaRPr lang="en-US" sz="500" dirty="0"/>
          </a:p>
          <a:p>
            <a:pPr defTabSz="882762">
              <a:defRPr/>
            </a:pPr>
            <a:r>
              <a:rPr lang="en-US" sz="500" dirty="0"/>
              <a:t>Suggested talking points:</a:t>
            </a:r>
          </a:p>
          <a:p>
            <a:pPr marL="165518" indent="-165518" defTabSz="882762">
              <a:buFontTx/>
              <a:buChar char="-"/>
              <a:defRPr/>
            </a:pPr>
            <a:r>
              <a:rPr lang="en-US" sz="500" dirty="0"/>
              <a:t>Online Advice</a:t>
            </a:r>
          </a:p>
          <a:p>
            <a:pPr marL="165518" indent="-165518" defTabSz="882762">
              <a:buFontTx/>
              <a:buChar char="-"/>
              <a:defRPr/>
            </a:pPr>
            <a:r>
              <a:rPr lang="en-US" sz="500" dirty="0"/>
              <a:t>My Total Retirement</a:t>
            </a:r>
          </a:p>
          <a:p>
            <a:pPr marL="165518" indent="-165518" defTabSz="882762">
              <a:buFontTx/>
              <a:buChar char="-"/>
              <a:defRPr/>
            </a:pPr>
            <a:endParaRPr lang="en-US" sz="500" dirty="0"/>
          </a:p>
          <a:p>
            <a:pPr defTabSz="911336">
              <a:defRPr/>
            </a:pPr>
            <a:r>
              <a:rPr lang="en-US" sz="500" dirty="0"/>
              <a:t>Script </a:t>
            </a:r>
          </a:p>
          <a:p>
            <a:pPr marL="165518" indent="-165518" defTabSz="911336">
              <a:buFontTx/>
              <a:buChar char="-"/>
              <a:defRPr/>
            </a:pPr>
            <a:r>
              <a:rPr lang="en-US" sz="500" dirty="0"/>
              <a:t>Online Advice may be appropriate for you if you want specific portfolio recommendations to help you manage your own account. Online Advice will create a personal wealth forecast and recommended portfolio based on information drawn from your individual account profile and from the investment options available in the plan. Your recommended portfolio will reflect your unique financial information, retirement time frame, goals, and financial situation. Based on your recommended portfolio, you can direct your own investment choices and manage them online. </a:t>
            </a:r>
          </a:p>
          <a:p>
            <a:pPr marL="165518" indent="-165518" defTabSz="911336">
              <a:buFontTx/>
              <a:buChar char="-"/>
              <a:defRPr/>
            </a:pPr>
            <a:endParaRPr lang="en-US" sz="500" dirty="0"/>
          </a:p>
          <a:p>
            <a:pPr marL="165518" indent="-165518" defTabSz="911336">
              <a:buFontTx/>
              <a:buChar char="-"/>
              <a:defRPr/>
            </a:pPr>
            <a:r>
              <a:rPr lang="en-US" sz="500" dirty="0"/>
              <a:t>My Total Retirement is an option for those who don’t have the time or expertise to manage their own accounts. My Total Retirement goes beyond advice and asset allocation guidance, and provides ongoing professional asset management. You’ll receive a personalized retirement portfolio built from available investments in your plan. The portfolio is typically rebalanced quarterly, as needed, and reflects your unique time frame, personal retirement information including a Social Security benefits estimate, and household financial picture. (Of course, rebalancing does not assure a profit and does not protect against loss in declining markets.) Since there is active management being performed on your investment strategy with My Total Retirement, there are additional fees that apply. The fee structure is based on a percentage of your overall account balance. </a:t>
            </a:r>
          </a:p>
        </p:txBody>
      </p:sp>
    </p:spTree>
    <p:extLst>
      <p:ext uri="{BB962C8B-B14F-4D97-AF65-F5344CB8AC3E}">
        <p14:creationId xmlns:p14="http://schemas.microsoft.com/office/powerpoint/2010/main" val="2600554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2762">
              <a:defRPr/>
            </a:pPr>
            <a:r>
              <a:rPr lang="en-US" sz="700" dirty="0"/>
              <a:t>Speaker’s notes are for INTERNAL USE ONLY. Not for use with the public.</a:t>
            </a:r>
          </a:p>
          <a:p>
            <a:endParaRPr lang="en-US" sz="700" dirty="0"/>
          </a:p>
          <a:p>
            <a:pPr defTabSz="882762">
              <a:defRPr/>
            </a:pPr>
            <a:r>
              <a:rPr lang="en-US" sz="800" b="1" dirty="0">
                <a:solidFill>
                  <a:srgbClr val="BA0C2F"/>
                </a:solidFill>
              </a:rPr>
              <a:t>Mandatory Slide: No</a:t>
            </a:r>
          </a:p>
          <a:p>
            <a:pPr marL="360814" lvl="1" indent="-165518" defTabSz="882762">
              <a:buClrTx/>
              <a:buFont typeface="Arial" panose="020B0604020202020204" pitchFamily="34" charset="0"/>
              <a:buChar char="•"/>
              <a:defRPr/>
            </a:pPr>
            <a:r>
              <a:rPr lang="en-US" sz="800" b="1" dirty="0"/>
              <a:t>Insert the plan URL here</a:t>
            </a:r>
          </a:p>
          <a:p>
            <a:pPr marL="360814" lvl="1" indent="-165518" eaLnBrk="1" hangingPunct="1">
              <a:buFont typeface="Arial" panose="020B0604020202020204" pitchFamily="34" charset="0"/>
              <a:buChar char="•"/>
            </a:pPr>
            <a:r>
              <a:rPr lang="en-US" sz="800" b="1" dirty="0"/>
              <a:t>Demo the site </a:t>
            </a:r>
          </a:p>
          <a:p>
            <a:pPr marL="360814" lvl="1" indent="-165518" eaLnBrk="1" hangingPunct="1">
              <a:buFont typeface="Arial" panose="020B0604020202020204" pitchFamily="34" charset="0"/>
              <a:buChar char="•"/>
            </a:pPr>
            <a:r>
              <a:rPr lang="en-US" sz="800" b="1" dirty="0"/>
              <a:t>Demos can be found at http://gw-web/gw-web/Empower_Retirement/Demos/</a:t>
            </a:r>
          </a:p>
          <a:p>
            <a:endParaRPr lang="en-US" sz="800" dirty="0"/>
          </a:p>
          <a:p>
            <a:pPr defTabSz="882762">
              <a:defRPr/>
            </a:pPr>
            <a:r>
              <a:rPr lang="en-US" sz="800" dirty="0"/>
              <a:t>Speaker’s notes:</a:t>
            </a:r>
          </a:p>
          <a:p>
            <a:r>
              <a:rPr lang="en-US" sz="800" dirty="0"/>
              <a:t>- Web demo transition slide </a:t>
            </a:r>
          </a:p>
          <a:p>
            <a:endParaRPr lang="en-US" sz="800" dirty="0"/>
          </a:p>
          <a:p>
            <a:pPr defTabSz="882762">
              <a:defRPr/>
            </a:pPr>
            <a:r>
              <a:rPr lang="en-US" sz="800" dirty="0"/>
              <a:t>Suggested talking points:</a:t>
            </a:r>
          </a:p>
          <a:p>
            <a:pPr marL="165518" indent="-165518">
              <a:buFontTx/>
              <a:buChar char="-"/>
            </a:pPr>
            <a:r>
              <a:rPr lang="en-US" sz="800" dirty="0"/>
              <a:t>Switch over to the actual web demo here – Demo the site as well as </a:t>
            </a:r>
            <a:r>
              <a:rPr lang="en-US" sz="800" dirty="0" err="1"/>
              <a:t>Me&amp;My</a:t>
            </a:r>
            <a:r>
              <a:rPr lang="en-US" sz="800" dirty="0"/>
              <a:t> money if plan is on the new experience.</a:t>
            </a:r>
          </a:p>
          <a:p>
            <a:endParaRPr lang="en-US" sz="800" dirty="0"/>
          </a:p>
          <a:p>
            <a:r>
              <a:rPr lang="en-US" sz="800" dirty="0"/>
              <a:t>Script:</a:t>
            </a:r>
          </a:p>
          <a:p>
            <a:r>
              <a:rPr lang="en-US" sz="800" dirty="0"/>
              <a:t>- Log on to your website today! </a:t>
            </a:r>
          </a:p>
          <a:p>
            <a:endParaRPr lang="en-US" dirty="0"/>
          </a:p>
        </p:txBody>
      </p:sp>
    </p:spTree>
    <p:extLst>
      <p:ext uri="{BB962C8B-B14F-4D97-AF65-F5344CB8AC3E}">
        <p14:creationId xmlns:p14="http://schemas.microsoft.com/office/powerpoint/2010/main" val="1168987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2762">
              <a:defRPr/>
            </a:pPr>
            <a:r>
              <a:rPr lang="en-US" sz="800" dirty="0"/>
              <a:t>Speaker’s notes are for INTERNAL USE ONLY. Not for use with the public.</a:t>
            </a:r>
          </a:p>
          <a:p>
            <a:endParaRPr lang="en-US" sz="800" dirty="0"/>
          </a:p>
          <a:p>
            <a:pPr defTabSz="882762">
              <a:defRPr/>
            </a:pPr>
            <a:r>
              <a:rPr lang="en-US" sz="800" b="1" dirty="0">
                <a:solidFill>
                  <a:srgbClr val="BA0C2F"/>
                </a:solidFill>
              </a:rPr>
              <a:t>Mandatory Slide: No - Should only be included if plan is on Next Gen </a:t>
            </a:r>
          </a:p>
          <a:p>
            <a:pPr marL="360814" lvl="1" indent="-165518" eaLnBrk="1" hangingPunct="1">
              <a:buFont typeface="Arial" panose="020B0604020202020204" pitchFamily="34" charset="0"/>
              <a:buChar char="•"/>
            </a:pPr>
            <a:r>
              <a:rPr lang="en-US" b="1" baseline="0" dirty="0"/>
              <a:t>Remove this slide if plan is not on Next Gen </a:t>
            </a:r>
          </a:p>
          <a:p>
            <a:pPr marL="360814" lvl="1" indent="-165518" eaLnBrk="1" hangingPunct="1">
              <a:buFont typeface="Arial" panose="020B0604020202020204" pitchFamily="34" charset="0"/>
              <a:buChar char="•"/>
            </a:pPr>
            <a:r>
              <a:rPr lang="en-US" b="1" baseline="0" dirty="0"/>
              <a:t>Consider showing this in live demo </a:t>
            </a:r>
          </a:p>
          <a:p>
            <a:endParaRPr lang="en-US" dirty="0"/>
          </a:p>
          <a:p>
            <a:pPr defTabSz="882762">
              <a:defRPr/>
            </a:pPr>
            <a:r>
              <a:rPr lang="en-US" dirty="0"/>
              <a:t>Speaker’s notes:</a:t>
            </a:r>
          </a:p>
          <a:p>
            <a:r>
              <a:rPr lang="en-US" dirty="0"/>
              <a:t>-</a:t>
            </a:r>
            <a:r>
              <a:rPr lang="en-US" baseline="0" dirty="0"/>
              <a:t> Me &amp; My Money home page </a:t>
            </a:r>
          </a:p>
          <a:p>
            <a:endParaRPr lang="en-US" baseline="0" dirty="0"/>
          </a:p>
          <a:p>
            <a:pPr defTabSz="882762">
              <a:defRPr/>
            </a:pPr>
            <a:r>
              <a:rPr lang="en-US" dirty="0"/>
              <a:t>Suggested talking points:</a:t>
            </a:r>
          </a:p>
          <a:p>
            <a:r>
              <a:rPr lang="en-US" dirty="0"/>
              <a:t>- Show how to navigate to Me &amp; My Money </a:t>
            </a:r>
          </a:p>
          <a:p>
            <a:endParaRPr lang="en-US" dirty="0"/>
          </a:p>
          <a:p>
            <a:pPr defTabSz="882762">
              <a:defRPr/>
            </a:pPr>
            <a:r>
              <a:rPr lang="en-US" dirty="0"/>
              <a:t>Script:</a:t>
            </a:r>
          </a:p>
          <a:p>
            <a:pPr defTabSz="882762">
              <a:defRPr/>
            </a:pPr>
            <a:r>
              <a:rPr lang="en-US" dirty="0"/>
              <a:t>- Empower is here to help you gain a more complete view of your financial picture, with the goal of helping you replace — for life — the income you made while working. To access Me &amp;</a:t>
            </a:r>
            <a:r>
              <a:rPr lang="en-US" baseline="0" dirty="0"/>
              <a:t> My Money log in to your plan website, on the top you will see a section titles Me &amp; My Money.  Click this to be taken to the </a:t>
            </a:r>
            <a:r>
              <a:rPr lang="en-US" u="sng" dirty="0">
                <a:hlinkClick r:id="rId3"/>
              </a:rPr>
              <a:t>WELLNESS AND FINANCIAL CENTER</a:t>
            </a:r>
            <a:r>
              <a:rPr lang="en-US" u="sng" dirty="0"/>
              <a:t>.</a:t>
            </a:r>
          </a:p>
          <a:p>
            <a:endParaRPr lang="en-US" dirty="0"/>
          </a:p>
          <a:p>
            <a:endParaRPr lang="en-US" dirty="0"/>
          </a:p>
        </p:txBody>
      </p:sp>
    </p:spTree>
    <p:extLst>
      <p:ext uri="{BB962C8B-B14F-4D97-AF65-F5344CB8AC3E}">
        <p14:creationId xmlns:p14="http://schemas.microsoft.com/office/powerpoint/2010/main" val="1594725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2762">
              <a:defRPr/>
            </a:pPr>
            <a:r>
              <a:rPr lang="en-US" sz="800" dirty="0"/>
              <a:t>Speaker’s notes are for INTERNAL USE ONLY. Not for use with the public.</a:t>
            </a:r>
          </a:p>
          <a:p>
            <a:endParaRPr lang="en-US" sz="800" dirty="0"/>
          </a:p>
          <a:p>
            <a:pPr defTabSz="882762">
              <a:defRPr/>
            </a:pPr>
            <a:r>
              <a:rPr lang="en-US" sz="800" b="1" dirty="0">
                <a:solidFill>
                  <a:srgbClr val="BA0C2F"/>
                </a:solidFill>
              </a:rPr>
              <a:t>Mandatory Slide: No</a:t>
            </a:r>
          </a:p>
          <a:p>
            <a:pPr marL="360814" lvl="1" indent="-165518" eaLnBrk="1" hangingPunct="1">
              <a:buFont typeface="Arial" panose="020B0604020202020204" pitchFamily="34" charset="0"/>
              <a:buChar char="•"/>
            </a:pPr>
            <a:r>
              <a:rPr lang="en-US" b="1" baseline="0" dirty="0"/>
              <a:t>Remove this slide if plan is not on Next Gen </a:t>
            </a:r>
          </a:p>
          <a:p>
            <a:pPr marL="360814" lvl="1" indent="-165518" eaLnBrk="1" hangingPunct="1">
              <a:buFont typeface="Arial" panose="020B0604020202020204" pitchFamily="34" charset="0"/>
              <a:buChar char="•"/>
            </a:pPr>
            <a:r>
              <a:rPr lang="en-US" b="1" baseline="0" dirty="0"/>
              <a:t>Consider showing this in live demo </a:t>
            </a:r>
          </a:p>
          <a:p>
            <a:endParaRPr lang="en-US" dirty="0"/>
          </a:p>
          <a:p>
            <a:pPr defTabSz="882762">
              <a:defRPr/>
            </a:pPr>
            <a:r>
              <a:rPr lang="en-US" dirty="0"/>
              <a:t>Speaker’s notes:</a:t>
            </a:r>
          </a:p>
          <a:p>
            <a:pPr marL="165518" indent="-165518">
              <a:buFontTx/>
              <a:buChar char="-"/>
            </a:pPr>
            <a:r>
              <a:rPr lang="en-US" dirty="0"/>
              <a:t>Me &amp; My Money calculators</a:t>
            </a:r>
          </a:p>
          <a:p>
            <a:pPr marL="165518" indent="-165518">
              <a:buFontTx/>
              <a:buChar char="-"/>
            </a:pPr>
            <a:r>
              <a:rPr lang="en-US" dirty="0"/>
              <a:t>Slide</a:t>
            </a:r>
            <a:r>
              <a:rPr lang="en-US" baseline="0" dirty="0"/>
              <a:t> animation </a:t>
            </a:r>
            <a:r>
              <a:rPr lang="en-US" dirty="0"/>
              <a:t> </a:t>
            </a:r>
            <a:endParaRPr lang="en-US" baseline="0" dirty="0"/>
          </a:p>
          <a:p>
            <a:endParaRPr lang="en-US" baseline="0" dirty="0"/>
          </a:p>
          <a:p>
            <a:pPr defTabSz="882762">
              <a:defRPr/>
            </a:pPr>
            <a:r>
              <a:rPr lang="en-US" dirty="0"/>
              <a:t>Suggested talking points:</a:t>
            </a:r>
          </a:p>
          <a:p>
            <a:r>
              <a:rPr lang="en-US" dirty="0"/>
              <a:t>- Discuss the types of calculators that are available</a:t>
            </a:r>
            <a:r>
              <a:rPr lang="en-US" baseline="0" dirty="0"/>
              <a:t> under me and my money </a:t>
            </a:r>
            <a:endParaRPr lang="en-US" dirty="0"/>
          </a:p>
          <a:p>
            <a:endParaRPr lang="en-US" dirty="0"/>
          </a:p>
          <a:p>
            <a:pPr defTabSz="882762">
              <a:defRPr/>
            </a:pPr>
            <a:r>
              <a:rPr lang="en-US" dirty="0"/>
              <a:t>Script:</a:t>
            </a:r>
          </a:p>
          <a:p>
            <a:pPr marL="165518" indent="-165518" defTabSz="882762">
              <a:buFontTx/>
              <a:buChar char="-"/>
              <a:defRPr/>
            </a:pPr>
            <a:r>
              <a:rPr lang="en-US" dirty="0"/>
              <a:t>In addition to the great articles and videos found on Me &amp; My Money you will also find calculators which you may find helpful.</a:t>
            </a:r>
          </a:p>
        </p:txBody>
      </p:sp>
    </p:spTree>
    <p:extLst>
      <p:ext uri="{BB962C8B-B14F-4D97-AF65-F5344CB8AC3E}">
        <p14:creationId xmlns:p14="http://schemas.microsoft.com/office/powerpoint/2010/main" val="3325328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2762">
              <a:defRPr/>
            </a:pPr>
            <a:r>
              <a:rPr lang="en-US" dirty="0"/>
              <a:t>Speaker’s notes are for INTERNAL USE ONLY. Not for use with the public.</a:t>
            </a:r>
          </a:p>
          <a:p>
            <a:endParaRPr lang="en-US" dirty="0"/>
          </a:p>
          <a:p>
            <a:pPr defTabSz="911452">
              <a:defRPr/>
            </a:pPr>
            <a:r>
              <a:rPr lang="en-US" b="1" dirty="0">
                <a:solidFill>
                  <a:srgbClr val="BA0C2F"/>
                </a:solidFill>
              </a:rPr>
              <a:t>Mandatory Slide: No</a:t>
            </a:r>
          </a:p>
          <a:p>
            <a:pPr marL="360746" lvl="1" indent="-165518" defTabSz="911452">
              <a:buFont typeface="Arial" panose="020B0604020202020204" pitchFamily="34" charset="0"/>
              <a:buChar char="•"/>
              <a:defRPr/>
            </a:pPr>
            <a:r>
              <a:rPr lang="en-US" b="1" dirty="0">
                <a:solidFill>
                  <a:srgbClr val="BA0C2F"/>
                </a:solidFill>
              </a:rPr>
              <a:t>Slide should only be utilized if the plan is on the next gen experience  - this slide covers the mobile friendly website </a:t>
            </a:r>
          </a:p>
          <a:p>
            <a:pPr marL="360746" lvl="1" indent="-165518" defTabSz="911452">
              <a:buFont typeface="Arial" panose="020B0604020202020204" pitchFamily="34" charset="0"/>
              <a:buChar char="•"/>
              <a:defRPr/>
            </a:pPr>
            <a:r>
              <a:rPr lang="en-US" sz="600" b="1" dirty="0">
                <a:solidFill>
                  <a:srgbClr val="BA0C2F"/>
                </a:solidFill>
              </a:rPr>
              <a:t>[URL]</a:t>
            </a:r>
            <a:endParaRPr lang="en-US" sz="600" b="1" dirty="0"/>
          </a:p>
          <a:p>
            <a:pPr marL="555976" lvl="2" indent="-165518" defTabSz="911452">
              <a:buFont typeface="Arial" panose="020B0604020202020204" pitchFamily="34" charset="0"/>
              <a:buChar char="•"/>
              <a:defRPr/>
            </a:pPr>
            <a:r>
              <a:rPr lang="en-US" sz="500" dirty="0"/>
              <a:t>Vanity Site </a:t>
            </a:r>
            <a:r>
              <a:rPr lang="en-US" sz="500" dirty="0" err="1"/>
              <a:t>Url</a:t>
            </a:r>
            <a:endParaRPr lang="en-US" sz="500" dirty="0"/>
          </a:p>
          <a:p>
            <a:pPr marL="555976" lvl="2" indent="-165518" defTabSz="911452">
              <a:buFont typeface="Arial" panose="020B0604020202020204" pitchFamily="34" charset="0"/>
              <a:buChar char="•"/>
              <a:defRPr/>
            </a:pPr>
            <a:r>
              <a:rPr lang="en-US" sz="400" dirty="0"/>
              <a:t>Vanity platform URL</a:t>
            </a:r>
          </a:p>
          <a:p>
            <a:pPr marL="360746" lvl="1" indent="-165518" defTabSz="911452">
              <a:buFont typeface="Arial" panose="020B0604020202020204" pitchFamily="34" charset="0"/>
              <a:buChar char="•"/>
              <a:defRPr/>
            </a:pPr>
            <a:endParaRPr lang="en-US" b="1" dirty="0">
              <a:solidFill>
                <a:srgbClr val="BA0C2F"/>
              </a:solidFill>
            </a:endParaRPr>
          </a:p>
          <a:p>
            <a:pPr defTabSz="882762">
              <a:defRPr/>
            </a:pPr>
            <a:r>
              <a:rPr lang="en-US" dirty="0"/>
              <a:t>Speaker’s notes:</a:t>
            </a:r>
          </a:p>
          <a:p>
            <a:pPr marL="165518" indent="-165518">
              <a:buFontTx/>
              <a:buChar char="-"/>
            </a:pPr>
            <a:r>
              <a:rPr lang="en-US" dirty="0"/>
              <a:t>Mobile slide</a:t>
            </a:r>
          </a:p>
          <a:p>
            <a:endParaRPr lang="en-US" dirty="0"/>
          </a:p>
          <a:p>
            <a:pPr defTabSz="882762">
              <a:defRPr/>
            </a:pPr>
            <a:r>
              <a:rPr lang="en-US" dirty="0"/>
              <a:t>Suggested talking points:</a:t>
            </a:r>
          </a:p>
          <a:p>
            <a:pPr marL="165518" indent="-165518">
              <a:buFontTx/>
              <a:buChar char="-"/>
            </a:pPr>
            <a:r>
              <a:rPr lang="en-US" dirty="0"/>
              <a:t>If your on the</a:t>
            </a:r>
            <a:r>
              <a:rPr lang="en-US" baseline="0" dirty="0"/>
              <a:t> go, that is no problem </a:t>
            </a:r>
          </a:p>
          <a:p>
            <a:pPr marL="165518" indent="-165518">
              <a:buFontTx/>
              <a:buChar char="-"/>
            </a:pPr>
            <a:r>
              <a:rPr lang="en-US" baseline="0" dirty="0"/>
              <a:t>You may consider encouraging participants to log on to their smart phoned right away </a:t>
            </a:r>
          </a:p>
          <a:p>
            <a:endParaRPr lang="en-US" baseline="0" dirty="0"/>
          </a:p>
          <a:p>
            <a:r>
              <a:rPr lang="en-US" baseline="0" dirty="0"/>
              <a:t>Script: </a:t>
            </a:r>
          </a:p>
          <a:p>
            <a:r>
              <a:rPr lang="en-US" baseline="0" dirty="0"/>
              <a:t>- If you’re on the go, that’s no problem – the website site experience is mobile friendly.  You can access your plan website at any time from any smart phone or tablet device.</a:t>
            </a:r>
            <a:r>
              <a:rPr lang="en-US" dirty="0"/>
              <a:t> </a:t>
            </a:r>
          </a:p>
        </p:txBody>
      </p:sp>
    </p:spTree>
    <p:extLst>
      <p:ext uri="{BB962C8B-B14F-4D97-AF65-F5344CB8AC3E}">
        <p14:creationId xmlns:p14="http://schemas.microsoft.com/office/powerpoint/2010/main" val="1845846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dirty="0"/>
              <a:t>Speaker’s notes are for INTERNAL USE ONLY. Not for use with the public.</a:t>
            </a:r>
          </a:p>
          <a:p>
            <a:pPr defTabSz="911452">
              <a:defRPr/>
            </a:pPr>
            <a:endParaRPr lang="en-US" spc="-10" dirty="0">
              <a:solidFill>
                <a:srgbClr val="58595B"/>
              </a:solidFill>
              <a:latin typeface="Arial Unicode MS"/>
              <a:cs typeface="Arial Unicode MS"/>
            </a:endParaRPr>
          </a:p>
          <a:p>
            <a:pPr defTabSz="911452">
              <a:defRPr/>
            </a:pPr>
            <a:r>
              <a:rPr lang="en-US" b="1" dirty="0">
                <a:solidFill>
                  <a:srgbClr val="BA0C2F"/>
                </a:solidFill>
              </a:rPr>
              <a:t>Mandatory Slide: No</a:t>
            </a:r>
          </a:p>
          <a:p>
            <a:pPr marL="165518" indent="-165518" defTabSz="911452">
              <a:buFont typeface="Arial" panose="020B0604020202020204" pitchFamily="34" charset="0"/>
              <a:buChar char="•"/>
              <a:defRPr/>
            </a:pPr>
            <a:r>
              <a:rPr lang="en-US" b="1" spc="-10" dirty="0">
                <a:solidFill>
                  <a:srgbClr val="58595B"/>
                </a:solidFill>
                <a:latin typeface="Arial Unicode MS"/>
                <a:cs typeface="Arial Unicode MS"/>
              </a:rPr>
              <a:t>Slide should only be presented on if you want to cover the app – currently only available for apple products. </a:t>
            </a:r>
          </a:p>
          <a:p>
            <a:pPr defTabSz="911452">
              <a:defRPr/>
            </a:pPr>
            <a:endParaRPr lang="en-US" spc="-10" dirty="0">
              <a:solidFill>
                <a:srgbClr val="58595B"/>
              </a:solidFill>
              <a:latin typeface="Arial Unicode MS"/>
              <a:cs typeface="Arial Unicode MS"/>
            </a:endParaRPr>
          </a:p>
          <a:p>
            <a:pPr defTabSz="882762">
              <a:defRPr/>
            </a:pPr>
            <a:r>
              <a:rPr lang="en-US" dirty="0"/>
              <a:t>Speaker’s notes:</a:t>
            </a:r>
          </a:p>
          <a:p>
            <a:pPr marL="165518" indent="-165518" defTabSz="882762">
              <a:buFontTx/>
              <a:buChar char="-"/>
              <a:defRPr/>
            </a:pPr>
            <a:r>
              <a:rPr lang="en-US" dirty="0"/>
              <a:t>Empower Retirement app</a:t>
            </a:r>
          </a:p>
          <a:p>
            <a:pPr marL="165518" indent="-165518" defTabSz="882762">
              <a:buFontTx/>
              <a:buChar char="-"/>
              <a:defRPr/>
            </a:pPr>
            <a:r>
              <a:rPr lang="en-US" dirty="0"/>
              <a:t>Only available for apple products </a:t>
            </a:r>
          </a:p>
          <a:p>
            <a:pPr marL="165518" indent="-165518" defTabSz="882762">
              <a:buFont typeface="Arial" panose="020B0604020202020204" pitchFamily="34" charset="0"/>
              <a:buChar char="•"/>
              <a:defRPr/>
            </a:pPr>
            <a:endParaRPr lang="en-US" dirty="0"/>
          </a:p>
          <a:p>
            <a:pPr defTabSz="882762">
              <a:defRPr/>
            </a:pPr>
            <a:r>
              <a:rPr lang="en-US" dirty="0"/>
              <a:t>Suggested talking points:</a:t>
            </a:r>
          </a:p>
          <a:p>
            <a:pPr marL="165518" indent="-165518" defTabSz="882762">
              <a:buFontTx/>
              <a:buChar char="-"/>
              <a:defRPr/>
            </a:pPr>
            <a:r>
              <a:rPr lang="en-US" dirty="0"/>
              <a:t>This slide is for the app </a:t>
            </a:r>
          </a:p>
          <a:p>
            <a:pPr marL="165518" indent="-165518" defTabSz="882762">
              <a:buFontTx/>
              <a:buChar char="-"/>
              <a:defRPr/>
            </a:pPr>
            <a:r>
              <a:rPr lang="en-US" dirty="0"/>
              <a:t>Only available for apple products </a:t>
            </a:r>
          </a:p>
          <a:p>
            <a:pPr defTabSz="882762">
              <a:defRPr/>
            </a:pPr>
            <a:endParaRPr lang="en-US" dirty="0"/>
          </a:p>
          <a:p>
            <a:pPr defTabSz="882762">
              <a:defRPr/>
            </a:pPr>
            <a:r>
              <a:rPr lang="en-US" dirty="0"/>
              <a:t>Script:</a:t>
            </a:r>
          </a:p>
          <a:p>
            <a:pPr marL="165518" indent="-165518" defTabSz="882762">
              <a:buFontTx/>
              <a:buChar char="-"/>
              <a:defRPr/>
            </a:pPr>
            <a:r>
              <a:rPr lang="en-US" spc="-10" dirty="0">
                <a:solidFill>
                  <a:srgbClr val="58595B"/>
                </a:solidFill>
                <a:latin typeface="Arial Unicode MS"/>
                <a:cs typeface="Arial Unicode MS"/>
              </a:rPr>
              <a:t>N</a:t>
            </a:r>
            <a:r>
              <a:rPr lang="en-US" spc="10" dirty="0">
                <a:solidFill>
                  <a:srgbClr val="58595B"/>
                </a:solidFill>
                <a:latin typeface="Arial Unicode MS"/>
                <a:cs typeface="Arial Unicode MS"/>
              </a:rPr>
              <a:t>o</a:t>
            </a:r>
            <a:r>
              <a:rPr lang="en-US" spc="-5" dirty="0">
                <a:solidFill>
                  <a:srgbClr val="58595B"/>
                </a:solidFill>
                <a:latin typeface="Arial Unicode MS"/>
                <a:cs typeface="Arial Unicode MS"/>
              </a:rPr>
              <a:t>w</a:t>
            </a:r>
            <a:r>
              <a:rPr lang="en-US" spc="-74" dirty="0">
                <a:solidFill>
                  <a:srgbClr val="58595B"/>
                </a:solidFill>
                <a:latin typeface="Arial Unicode MS"/>
                <a:cs typeface="Arial Unicode MS"/>
              </a:rPr>
              <a:t>,</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a:t>
            </a:r>
            <a:r>
              <a:rPr lang="en-US" spc="35" dirty="0">
                <a:solidFill>
                  <a:srgbClr val="58595B"/>
                </a:solidFill>
                <a:latin typeface="Arial Unicode MS"/>
                <a:cs typeface="Arial Unicode MS"/>
              </a:rPr>
              <a:t>u</a:t>
            </a:r>
            <a:r>
              <a:rPr lang="en-US" spc="-20" dirty="0">
                <a:solidFill>
                  <a:srgbClr val="58595B"/>
                </a:solidFill>
                <a:latin typeface="Arial Unicode MS"/>
                <a:cs typeface="Arial Unicode MS"/>
              </a:rPr>
              <a:t> </a:t>
            </a:r>
            <a:r>
              <a:rPr lang="en-US" spc="-14" dirty="0">
                <a:solidFill>
                  <a:srgbClr val="58595B"/>
                </a:solidFill>
                <a:latin typeface="Arial Unicode MS"/>
                <a:cs typeface="Arial Unicode MS"/>
              </a:rPr>
              <a:t>c</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20" dirty="0">
                <a:solidFill>
                  <a:srgbClr val="58595B"/>
                </a:solidFill>
                <a:latin typeface="Arial Unicode MS"/>
                <a:cs typeface="Arial Unicode MS"/>
              </a:rPr>
              <a:t> </a:t>
            </a:r>
            <a:r>
              <a:rPr lang="en-US" spc="-35" dirty="0">
                <a:solidFill>
                  <a:srgbClr val="58595B"/>
                </a:solidFill>
                <a:latin typeface="Arial Unicode MS"/>
                <a:cs typeface="Arial Unicode MS"/>
              </a:rPr>
              <a:t>a</a:t>
            </a:r>
            <a:r>
              <a:rPr lang="en-US" spc="-44" dirty="0">
                <a:solidFill>
                  <a:srgbClr val="58595B"/>
                </a:solidFill>
                <a:latin typeface="Arial Unicode MS"/>
                <a:cs typeface="Arial Unicode MS"/>
              </a:rPr>
              <a:t>cc</a:t>
            </a:r>
            <a:r>
              <a:rPr lang="en-US" spc="-14" dirty="0">
                <a:solidFill>
                  <a:srgbClr val="58595B"/>
                </a:solidFill>
                <a:latin typeface="Arial Unicode MS"/>
                <a:cs typeface="Arial Unicode MS"/>
              </a:rPr>
              <a:t>e</a:t>
            </a:r>
            <a:r>
              <a:rPr lang="en-US" spc="-25" dirty="0">
                <a:solidFill>
                  <a:srgbClr val="58595B"/>
                </a:solidFill>
                <a:latin typeface="Arial Unicode MS"/>
                <a:cs typeface="Arial Unicode MS"/>
              </a:rPr>
              <a:t>s</a:t>
            </a:r>
            <a:r>
              <a:rPr lang="en-US" spc="-40" dirty="0">
                <a:solidFill>
                  <a:srgbClr val="58595B"/>
                </a:solidFill>
                <a:latin typeface="Arial Unicode MS"/>
                <a:cs typeface="Arial Unicode MS"/>
              </a:rPr>
              <a:t>s</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r</a:t>
            </a:r>
            <a:r>
              <a:rPr lang="en-US" spc="-14" dirty="0">
                <a:solidFill>
                  <a:srgbClr val="58595B"/>
                </a:solidFill>
                <a:latin typeface="Arial Unicode MS"/>
                <a:cs typeface="Arial Unicode MS"/>
              </a:rPr>
              <a:t>e</a:t>
            </a:r>
            <a:r>
              <a:rPr lang="en-US" spc="65" dirty="0">
                <a:solidFill>
                  <a:srgbClr val="58595B"/>
                </a:solidFill>
                <a:latin typeface="Arial Unicode MS"/>
                <a:cs typeface="Arial Unicode MS"/>
              </a:rPr>
              <a:t>t</a:t>
            </a:r>
            <a:r>
              <a:rPr lang="en-US" spc="-5" dirty="0">
                <a:solidFill>
                  <a:srgbClr val="58595B"/>
                </a:solidFill>
                <a:latin typeface="Arial Unicode MS"/>
                <a:cs typeface="Arial Unicode MS"/>
              </a:rPr>
              <a:t>i</a:t>
            </a:r>
            <a:r>
              <a:rPr lang="en-US" spc="40" dirty="0">
                <a:solidFill>
                  <a:srgbClr val="58595B"/>
                </a:solidFill>
                <a:latin typeface="Arial Unicode MS"/>
                <a:cs typeface="Arial Unicode MS"/>
              </a:rPr>
              <a:t>r</a:t>
            </a:r>
            <a:r>
              <a:rPr lang="en-US" spc="-20" dirty="0">
                <a:solidFill>
                  <a:srgbClr val="58595B"/>
                </a:solidFill>
                <a:latin typeface="Arial Unicode MS"/>
                <a:cs typeface="Arial Unicode MS"/>
              </a:rPr>
              <a:t>e</a:t>
            </a:r>
            <a:r>
              <a:rPr lang="en-US" spc="44" dirty="0">
                <a:solidFill>
                  <a:srgbClr val="58595B"/>
                </a:solidFill>
                <a:latin typeface="Arial Unicode MS"/>
                <a:cs typeface="Arial Unicode MS"/>
              </a:rPr>
              <a:t>m</a:t>
            </a:r>
            <a:r>
              <a:rPr lang="en-US" spc="-20" dirty="0">
                <a:solidFill>
                  <a:srgbClr val="58595B"/>
                </a:solidFill>
                <a:latin typeface="Arial Unicode MS"/>
                <a:cs typeface="Arial Unicode MS"/>
              </a:rPr>
              <a:t>e</a:t>
            </a:r>
            <a:r>
              <a:rPr lang="en-US" spc="35" dirty="0">
                <a:solidFill>
                  <a:srgbClr val="58595B"/>
                </a:solidFill>
                <a:latin typeface="Arial Unicode MS"/>
                <a:cs typeface="Arial Unicode MS"/>
              </a:rPr>
              <a:t>n</a:t>
            </a:r>
            <a:r>
              <a:rPr lang="en-US" spc="60" dirty="0">
                <a:solidFill>
                  <a:srgbClr val="58595B"/>
                </a:solidFill>
                <a:latin typeface="Arial Unicode MS"/>
                <a:cs typeface="Arial Unicode MS"/>
              </a:rPr>
              <a:t>t</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p</a:t>
            </a:r>
            <a:r>
              <a:rPr lang="en-US" spc="-10" dirty="0">
                <a:solidFill>
                  <a:srgbClr val="58595B"/>
                </a:solidFill>
                <a:latin typeface="Arial Unicode MS"/>
                <a:cs typeface="Arial Unicode MS"/>
              </a:rPr>
              <a:t>l</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20" dirty="0">
                <a:solidFill>
                  <a:srgbClr val="58595B"/>
                </a:solidFill>
                <a:latin typeface="Arial Unicode MS"/>
                <a:cs typeface="Arial Unicode MS"/>
              </a:rPr>
              <a:t> </a:t>
            </a:r>
            <a:r>
              <a:rPr lang="en-US" spc="65" dirty="0">
                <a:solidFill>
                  <a:srgbClr val="58595B"/>
                </a:solidFill>
                <a:latin typeface="Arial Unicode MS"/>
                <a:cs typeface="Arial Unicode MS"/>
              </a:rPr>
              <a:t>r</a:t>
            </a:r>
            <a:r>
              <a:rPr lang="en-US" spc="-10" dirty="0">
                <a:solidFill>
                  <a:srgbClr val="58595B"/>
                </a:solidFill>
                <a:latin typeface="Arial Unicode MS"/>
                <a:cs typeface="Arial Unicode MS"/>
              </a:rPr>
              <a:t>i</a:t>
            </a:r>
            <a:r>
              <a:rPr lang="en-US" spc="-35" dirty="0">
                <a:solidFill>
                  <a:srgbClr val="58595B"/>
                </a:solidFill>
                <a:latin typeface="Arial Unicode MS"/>
                <a:cs typeface="Arial Unicode MS"/>
              </a:rPr>
              <a:t>g</a:t>
            </a:r>
            <a:r>
              <a:rPr lang="en-US" spc="35" dirty="0">
                <a:solidFill>
                  <a:srgbClr val="58595B"/>
                </a:solidFill>
                <a:latin typeface="Arial Unicode MS"/>
                <a:cs typeface="Arial Unicode MS"/>
              </a:rPr>
              <a:t>h</a:t>
            </a:r>
            <a:r>
              <a:rPr lang="en-US" spc="60" dirty="0">
                <a:solidFill>
                  <a:srgbClr val="58595B"/>
                </a:solidFill>
                <a:latin typeface="Arial Unicode MS"/>
                <a:cs typeface="Arial Unicode MS"/>
              </a:rPr>
              <a:t>t</a:t>
            </a:r>
            <a:r>
              <a:rPr lang="en-US" spc="-20" dirty="0">
                <a:solidFill>
                  <a:srgbClr val="58595B"/>
                </a:solidFill>
                <a:latin typeface="Arial Unicode MS"/>
                <a:cs typeface="Arial Unicode MS"/>
              </a:rPr>
              <a:t> </a:t>
            </a:r>
            <a:r>
              <a:rPr lang="en-US" spc="25" dirty="0">
                <a:solidFill>
                  <a:srgbClr val="58595B"/>
                </a:solidFill>
                <a:latin typeface="Arial Unicode MS"/>
                <a:cs typeface="Arial Unicode MS"/>
              </a:rPr>
              <a:t>f</a:t>
            </a:r>
            <a:r>
              <a:rPr lang="en-US" spc="40" dirty="0">
                <a:solidFill>
                  <a:srgbClr val="58595B"/>
                </a:solidFill>
                <a:latin typeface="Arial Unicode MS"/>
                <a:cs typeface="Arial Unicode MS"/>
              </a:rPr>
              <a:t>r</a:t>
            </a:r>
            <a:r>
              <a:rPr lang="en-US" spc="35" dirty="0">
                <a:solidFill>
                  <a:srgbClr val="58595B"/>
                </a:solidFill>
                <a:latin typeface="Arial Unicode MS"/>
                <a:cs typeface="Arial Unicode MS"/>
              </a:rPr>
              <a:t>om</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110" dirty="0">
                <a:solidFill>
                  <a:srgbClr val="58595B"/>
                </a:solidFill>
                <a:latin typeface="Arial Unicode MS"/>
                <a:cs typeface="Arial Unicode MS"/>
              </a:rPr>
              <a:t>P</a:t>
            </a:r>
            <a:r>
              <a:rPr lang="en-US" spc="35" dirty="0">
                <a:solidFill>
                  <a:srgbClr val="58595B"/>
                </a:solidFill>
                <a:latin typeface="Arial Unicode MS"/>
                <a:cs typeface="Arial Unicode MS"/>
              </a:rPr>
              <a:t>h</a:t>
            </a:r>
            <a:r>
              <a:rPr lang="en-US" spc="30" dirty="0">
                <a:solidFill>
                  <a:srgbClr val="58595B"/>
                </a:solidFill>
                <a:latin typeface="Arial Unicode MS"/>
                <a:cs typeface="Arial Unicode MS"/>
              </a:rPr>
              <a:t>o</a:t>
            </a:r>
            <a:r>
              <a:rPr lang="en-US" spc="35" dirty="0">
                <a:solidFill>
                  <a:srgbClr val="58595B"/>
                </a:solidFill>
                <a:latin typeface="Arial Unicode MS"/>
                <a:cs typeface="Arial Unicode MS"/>
              </a:rPr>
              <a:t>n</a:t>
            </a:r>
            <a:r>
              <a:rPr lang="en-US" spc="-5" dirty="0">
                <a:solidFill>
                  <a:srgbClr val="58595B"/>
                </a:solidFill>
                <a:latin typeface="Arial Unicode MS"/>
                <a:cs typeface="Arial Unicode MS"/>
              </a:rPr>
              <a:t>e</a:t>
            </a:r>
            <a:r>
              <a:rPr lang="en-US" sz="500" baseline="50000" dirty="0">
                <a:solidFill>
                  <a:srgbClr val="58595B"/>
                </a:solidFill>
                <a:latin typeface="Arial Unicode MS"/>
                <a:cs typeface="Arial Unicode MS"/>
              </a:rPr>
              <a:t> </a:t>
            </a:r>
            <a:r>
              <a:rPr lang="en-US" sz="500" spc="7" baseline="50000" dirty="0">
                <a:solidFill>
                  <a:srgbClr val="58595B"/>
                </a:solidFill>
                <a:latin typeface="Arial Unicode MS"/>
                <a:cs typeface="Arial Unicode MS"/>
              </a:rPr>
              <a:t> </a:t>
            </a:r>
            <a:r>
              <a:rPr lang="en-US" spc="30" dirty="0">
                <a:solidFill>
                  <a:srgbClr val="58595B"/>
                </a:solidFill>
                <a:latin typeface="Arial Unicode MS"/>
                <a:cs typeface="Arial Unicode MS"/>
              </a:rPr>
              <a:t>o</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65" dirty="0">
                <a:solidFill>
                  <a:srgbClr val="58595B"/>
                </a:solidFill>
                <a:latin typeface="Arial Unicode MS"/>
                <a:cs typeface="Arial Unicode MS"/>
              </a:rPr>
              <a:t>A</a:t>
            </a:r>
            <a:r>
              <a:rPr lang="en-US" spc="40" dirty="0">
                <a:solidFill>
                  <a:srgbClr val="58595B"/>
                </a:solidFill>
                <a:latin typeface="Arial Unicode MS"/>
                <a:cs typeface="Arial Unicode MS"/>
              </a:rPr>
              <a:t>pp</a:t>
            </a:r>
            <a:r>
              <a:rPr lang="en-US" spc="-5" dirty="0">
                <a:solidFill>
                  <a:srgbClr val="58595B"/>
                </a:solidFill>
                <a:latin typeface="Arial Unicode MS"/>
                <a:cs typeface="Arial Unicode MS"/>
              </a:rPr>
              <a:t>le</a:t>
            </a:r>
            <a:r>
              <a:rPr lang="en-US" spc="-20" dirty="0">
                <a:solidFill>
                  <a:srgbClr val="58595B"/>
                </a:solidFill>
                <a:latin typeface="Arial Unicode MS"/>
                <a:cs typeface="Arial Unicode MS"/>
              </a:rPr>
              <a:t> </a:t>
            </a:r>
            <a:r>
              <a:rPr lang="en-US" spc="-95" dirty="0">
                <a:solidFill>
                  <a:srgbClr val="58595B"/>
                </a:solidFill>
                <a:latin typeface="Arial Unicode MS"/>
                <a:cs typeface="Arial Unicode MS"/>
              </a:rPr>
              <a:t>W</a:t>
            </a:r>
            <a:r>
              <a:rPr lang="en-US" spc="-35" dirty="0">
                <a:solidFill>
                  <a:srgbClr val="58595B"/>
                </a:solidFill>
                <a:latin typeface="Arial Unicode MS"/>
                <a:cs typeface="Arial Unicode MS"/>
              </a:rPr>
              <a:t>a</a:t>
            </a:r>
            <a:r>
              <a:rPr lang="en-US" spc="44" dirty="0">
                <a:solidFill>
                  <a:srgbClr val="58595B"/>
                </a:solidFill>
                <a:latin typeface="Arial Unicode MS"/>
                <a:cs typeface="Arial Unicode MS"/>
              </a:rPr>
              <a:t>t</a:t>
            </a:r>
            <a:r>
              <a:rPr lang="en-US" dirty="0">
                <a:solidFill>
                  <a:srgbClr val="58595B"/>
                </a:solidFill>
                <a:latin typeface="Arial Unicode MS"/>
                <a:cs typeface="Arial Unicode MS"/>
              </a:rPr>
              <a:t>ch</a:t>
            </a:r>
            <a:r>
              <a:rPr lang="en-US" spc="-50" dirty="0">
                <a:solidFill>
                  <a:srgbClr val="58595B"/>
                </a:solidFill>
                <a:latin typeface="Arial Unicode MS"/>
                <a:cs typeface="Arial Unicode MS"/>
              </a:rPr>
              <a:t>.</a:t>
            </a:r>
            <a:r>
              <a:rPr lang="en-US" spc="-20" dirty="0">
                <a:solidFill>
                  <a:srgbClr val="58595B"/>
                </a:solidFill>
                <a:latin typeface="Arial Unicode MS"/>
                <a:cs typeface="Arial Unicode MS"/>
              </a:rPr>
              <a:t> </a:t>
            </a:r>
            <a:r>
              <a:rPr lang="en-US" spc="-85" dirty="0">
                <a:solidFill>
                  <a:srgbClr val="58595B"/>
                </a:solidFill>
                <a:latin typeface="Arial Unicode MS"/>
                <a:cs typeface="Arial Unicode MS"/>
              </a:rPr>
              <a:t>T</a:t>
            </a:r>
            <a:r>
              <a:rPr lang="en-US" spc="35" dirty="0">
                <a:solidFill>
                  <a:srgbClr val="58595B"/>
                </a:solidFill>
                <a:latin typeface="Arial Unicode MS"/>
                <a:cs typeface="Arial Unicode MS"/>
              </a:rPr>
              <a:t>h</a:t>
            </a:r>
            <a:r>
              <a:rPr lang="en-US" spc="-14" dirty="0">
                <a:solidFill>
                  <a:srgbClr val="58595B"/>
                </a:solidFill>
                <a:latin typeface="Arial Unicode MS"/>
                <a:cs typeface="Arial Unicode MS"/>
              </a:rPr>
              <a:t>e</a:t>
            </a:r>
            <a:r>
              <a:rPr lang="en-US" spc="-20" dirty="0">
                <a:solidFill>
                  <a:srgbClr val="58595B"/>
                </a:solidFill>
                <a:latin typeface="Arial Unicode MS"/>
                <a:cs typeface="Arial Unicode MS"/>
              </a:rPr>
              <a:t> </a:t>
            </a:r>
            <a:r>
              <a:rPr lang="en-US" spc="35" dirty="0">
                <a:solidFill>
                  <a:srgbClr val="58595B"/>
                </a:solidFill>
                <a:latin typeface="Arial Unicode MS"/>
                <a:cs typeface="Arial Unicode MS"/>
              </a:rPr>
              <a:t>n</a:t>
            </a:r>
            <a:r>
              <a:rPr lang="en-US" spc="-14" dirty="0">
                <a:solidFill>
                  <a:srgbClr val="58595B"/>
                </a:solidFill>
                <a:latin typeface="Arial Unicode MS"/>
                <a:cs typeface="Arial Unicode MS"/>
              </a:rPr>
              <a:t>e</a:t>
            </a:r>
            <a:r>
              <a:rPr lang="en-US" dirty="0">
                <a:solidFill>
                  <a:srgbClr val="58595B"/>
                </a:solidFill>
                <a:latin typeface="Arial Unicode MS"/>
                <a:cs typeface="Arial Unicode MS"/>
              </a:rPr>
              <a:t>w</a:t>
            </a:r>
            <a:r>
              <a:rPr lang="en-US" spc="-20" dirty="0">
                <a:solidFill>
                  <a:srgbClr val="58595B"/>
                </a:solidFill>
                <a:latin typeface="Arial Unicode MS"/>
                <a:cs typeface="Arial Unicode MS"/>
              </a:rPr>
              <a:t> </a:t>
            </a:r>
            <a:r>
              <a:rPr lang="en-US" spc="-145" dirty="0">
                <a:solidFill>
                  <a:srgbClr val="58595B"/>
                </a:solidFill>
                <a:latin typeface="Arial Unicode MS"/>
                <a:cs typeface="Arial Unicode MS"/>
              </a:rPr>
              <a:t>E</a:t>
            </a:r>
            <a:r>
              <a:rPr lang="en-US" spc="40" dirty="0">
                <a:solidFill>
                  <a:srgbClr val="58595B"/>
                </a:solidFill>
                <a:latin typeface="Arial Unicode MS"/>
                <a:cs typeface="Arial Unicode MS"/>
              </a:rPr>
              <a:t>m</a:t>
            </a:r>
            <a:r>
              <a:rPr lang="en-US" spc="44" dirty="0">
                <a:solidFill>
                  <a:srgbClr val="58595B"/>
                </a:solidFill>
                <a:latin typeface="Arial Unicode MS"/>
                <a:cs typeface="Arial Unicode MS"/>
              </a:rPr>
              <a:t>p</a:t>
            </a:r>
            <a:r>
              <a:rPr lang="en-US" spc="10" dirty="0">
                <a:solidFill>
                  <a:srgbClr val="58595B"/>
                </a:solidFill>
                <a:latin typeface="Arial Unicode MS"/>
                <a:cs typeface="Arial Unicode MS"/>
              </a:rPr>
              <a:t>ow</a:t>
            </a:r>
            <a:r>
              <a:rPr lang="en-US" spc="-20" dirty="0">
                <a:solidFill>
                  <a:srgbClr val="58595B"/>
                </a:solidFill>
                <a:latin typeface="Arial Unicode MS"/>
                <a:cs typeface="Arial Unicode MS"/>
              </a:rPr>
              <a:t>e</a:t>
            </a:r>
            <a:r>
              <a:rPr lang="en-US" spc="55" dirty="0">
                <a:solidFill>
                  <a:srgbClr val="58595B"/>
                </a:solidFill>
                <a:latin typeface="Arial Unicode MS"/>
                <a:cs typeface="Arial Unicode MS"/>
              </a:rPr>
              <a:t>r</a:t>
            </a:r>
            <a:r>
              <a:rPr lang="en-US" spc="44" dirty="0">
                <a:solidFill>
                  <a:srgbClr val="58595B"/>
                </a:solidFill>
                <a:latin typeface="Arial Unicode MS"/>
                <a:cs typeface="Arial Unicode MS"/>
              </a:rPr>
              <a:t> </a:t>
            </a:r>
            <a:r>
              <a:rPr lang="en-US" spc="-150" dirty="0">
                <a:solidFill>
                  <a:srgbClr val="58595B"/>
                </a:solidFill>
                <a:latin typeface="Arial Unicode MS"/>
                <a:cs typeface="Arial Unicode MS"/>
              </a:rPr>
              <a:t>R</a:t>
            </a:r>
            <a:r>
              <a:rPr lang="en-US" spc="-14" dirty="0">
                <a:solidFill>
                  <a:srgbClr val="58595B"/>
                </a:solidFill>
                <a:latin typeface="Arial Unicode MS"/>
                <a:cs typeface="Arial Unicode MS"/>
              </a:rPr>
              <a:t>e</a:t>
            </a:r>
            <a:r>
              <a:rPr lang="en-US" spc="65" dirty="0">
                <a:solidFill>
                  <a:srgbClr val="58595B"/>
                </a:solidFill>
                <a:latin typeface="Arial Unicode MS"/>
                <a:cs typeface="Arial Unicode MS"/>
              </a:rPr>
              <a:t>t</a:t>
            </a:r>
            <a:r>
              <a:rPr lang="en-US" spc="-5" dirty="0">
                <a:solidFill>
                  <a:srgbClr val="58595B"/>
                </a:solidFill>
                <a:latin typeface="Arial Unicode MS"/>
                <a:cs typeface="Arial Unicode MS"/>
              </a:rPr>
              <a:t>i</a:t>
            </a:r>
            <a:r>
              <a:rPr lang="en-US" spc="40" dirty="0">
                <a:solidFill>
                  <a:srgbClr val="58595B"/>
                </a:solidFill>
                <a:latin typeface="Arial Unicode MS"/>
                <a:cs typeface="Arial Unicode MS"/>
              </a:rPr>
              <a:t>r</a:t>
            </a:r>
            <a:r>
              <a:rPr lang="en-US" spc="-20" dirty="0">
                <a:solidFill>
                  <a:srgbClr val="58595B"/>
                </a:solidFill>
                <a:latin typeface="Arial Unicode MS"/>
                <a:cs typeface="Arial Unicode MS"/>
              </a:rPr>
              <a:t>e</a:t>
            </a:r>
            <a:r>
              <a:rPr lang="en-US" spc="44" dirty="0">
                <a:solidFill>
                  <a:srgbClr val="58595B"/>
                </a:solidFill>
                <a:latin typeface="Arial Unicode MS"/>
                <a:cs typeface="Arial Unicode MS"/>
              </a:rPr>
              <a:t>m</a:t>
            </a:r>
            <a:r>
              <a:rPr lang="en-US" spc="-20" dirty="0">
                <a:solidFill>
                  <a:srgbClr val="58595B"/>
                </a:solidFill>
                <a:latin typeface="Arial Unicode MS"/>
                <a:cs typeface="Arial Unicode MS"/>
              </a:rPr>
              <a:t>e</a:t>
            </a:r>
            <a:r>
              <a:rPr lang="en-US" spc="35" dirty="0">
                <a:solidFill>
                  <a:srgbClr val="58595B"/>
                </a:solidFill>
                <a:latin typeface="Arial Unicode MS"/>
                <a:cs typeface="Arial Unicode MS"/>
              </a:rPr>
              <a:t>n</a:t>
            </a:r>
            <a:r>
              <a:rPr lang="en-US" spc="60" dirty="0">
                <a:solidFill>
                  <a:srgbClr val="58595B"/>
                </a:solidFill>
                <a:latin typeface="Arial Unicode MS"/>
                <a:cs typeface="Arial Unicode MS"/>
              </a:rPr>
              <a:t>t</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a</a:t>
            </a:r>
            <a:r>
              <a:rPr lang="en-US" spc="40" dirty="0">
                <a:solidFill>
                  <a:srgbClr val="58595B"/>
                </a:solidFill>
                <a:latin typeface="Arial Unicode MS"/>
                <a:cs typeface="Arial Unicode MS"/>
              </a:rPr>
              <a:t>pp</a:t>
            </a:r>
            <a:r>
              <a:rPr lang="en-US" spc="-20" dirty="0">
                <a:solidFill>
                  <a:srgbClr val="58595B"/>
                </a:solidFill>
                <a:latin typeface="Arial Unicode MS"/>
                <a:cs typeface="Arial Unicode MS"/>
              </a:rPr>
              <a:t> </a:t>
            </a:r>
            <a:r>
              <a:rPr lang="en-US" spc="-35" dirty="0">
                <a:solidFill>
                  <a:srgbClr val="58595B"/>
                </a:solidFill>
                <a:latin typeface="Arial Unicode MS"/>
                <a:cs typeface="Arial Unicode MS"/>
              </a:rPr>
              <a:t>g</a:t>
            </a:r>
            <a:r>
              <a:rPr lang="en-US" spc="20" dirty="0">
                <a:solidFill>
                  <a:srgbClr val="58595B"/>
                </a:solidFill>
                <a:latin typeface="Arial Unicode MS"/>
                <a:cs typeface="Arial Unicode MS"/>
              </a:rPr>
              <a:t>i</a:t>
            </a:r>
            <a:r>
              <a:rPr lang="en-US" spc="-50" dirty="0">
                <a:solidFill>
                  <a:srgbClr val="58595B"/>
                </a:solidFill>
                <a:latin typeface="Arial Unicode MS"/>
                <a:cs typeface="Arial Unicode MS"/>
              </a:rPr>
              <a:t>v</a:t>
            </a:r>
            <a:r>
              <a:rPr lang="en-US" spc="-14" dirty="0">
                <a:solidFill>
                  <a:srgbClr val="58595B"/>
                </a:solidFill>
                <a:latin typeface="Arial Unicode MS"/>
                <a:cs typeface="Arial Unicode MS"/>
              </a:rPr>
              <a:t>e</a:t>
            </a:r>
            <a:r>
              <a:rPr lang="en-US" spc="-40" dirty="0">
                <a:solidFill>
                  <a:srgbClr val="58595B"/>
                </a:solidFill>
                <a:latin typeface="Arial Unicode MS"/>
                <a:cs typeface="Arial Unicode MS"/>
              </a:rPr>
              <a:t>s</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a:t>
            </a:r>
            <a:r>
              <a:rPr lang="en-US" spc="35" dirty="0">
                <a:solidFill>
                  <a:srgbClr val="58595B"/>
                </a:solidFill>
                <a:latin typeface="Arial Unicode MS"/>
                <a:cs typeface="Arial Unicode MS"/>
              </a:rPr>
              <a:t>u</a:t>
            </a:r>
            <a:r>
              <a:rPr lang="en-US" spc="-20" dirty="0">
                <a:solidFill>
                  <a:srgbClr val="58595B"/>
                </a:solidFill>
                <a:latin typeface="Arial Unicode MS"/>
                <a:cs typeface="Arial Unicode MS"/>
              </a:rPr>
              <a:t> </a:t>
            </a:r>
            <a:r>
              <a:rPr lang="en-US" spc="65" dirty="0">
                <a:solidFill>
                  <a:srgbClr val="58595B"/>
                </a:solidFill>
                <a:latin typeface="Arial Unicode MS"/>
                <a:cs typeface="Arial Unicode MS"/>
              </a:rPr>
              <a:t>t</a:t>
            </a:r>
            <a:r>
              <a:rPr lang="en-US" spc="35" dirty="0">
                <a:solidFill>
                  <a:srgbClr val="58595B"/>
                </a:solidFill>
                <a:latin typeface="Arial Unicode MS"/>
                <a:cs typeface="Arial Unicode MS"/>
              </a:rPr>
              <a:t>h</a:t>
            </a:r>
            <a:r>
              <a:rPr lang="en-US" spc="-14" dirty="0">
                <a:solidFill>
                  <a:srgbClr val="58595B"/>
                </a:solidFill>
                <a:latin typeface="Arial Unicode MS"/>
                <a:cs typeface="Arial Unicode MS"/>
              </a:rPr>
              <a:t>e</a:t>
            </a:r>
            <a:r>
              <a:rPr lang="en-US" spc="-20" dirty="0">
                <a:solidFill>
                  <a:srgbClr val="58595B"/>
                </a:solidFill>
                <a:latin typeface="Arial Unicode MS"/>
                <a:cs typeface="Arial Unicode MS"/>
              </a:rPr>
              <a:t> </a:t>
            </a:r>
            <a:r>
              <a:rPr lang="en-US" spc="25" dirty="0">
                <a:solidFill>
                  <a:srgbClr val="58595B"/>
                </a:solidFill>
                <a:latin typeface="Arial Unicode MS"/>
                <a:cs typeface="Arial Unicode MS"/>
              </a:rPr>
              <a:t>f</a:t>
            </a:r>
            <a:r>
              <a:rPr lang="en-US" spc="40" dirty="0">
                <a:solidFill>
                  <a:srgbClr val="58595B"/>
                </a:solidFill>
                <a:latin typeface="Arial Unicode MS"/>
                <a:cs typeface="Arial Unicode MS"/>
              </a:rPr>
              <a:t>r</a:t>
            </a:r>
            <a:r>
              <a:rPr lang="en-US" spc="-10" dirty="0">
                <a:solidFill>
                  <a:srgbClr val="58595B"/>
                </a:solidFill>
                <a:latin typeface="Arial Unicode MS"/>
                <a:cs typeface="Arial Unicode MS"/>
              </a:rPr>
              <a:t>ee</a:t>
            </a:r>
            <a:r>
              <a:rPr lang="en-US" spc="30" dirty="0">
                <a:solidFill>
                  <a:srgbClr val="58595B"/>
                </a:solidFill>
                <a:latin typeface="Arial Unicode MS"/>
                <a:cs typeface="Arial Unicode MS"/>
              </a:rPr>
              <a:t>do</a:t>
            </a:r>
            <a:r>
              <a:rPr lang="en-US" spc="55" dirty="0">
                <a:solidFill>
                  <a:srgbClr val="58595B"/>
                </a:solidFill>
                <a:latin typeface="Arial Unicode MS"/>
                <a:cs typeface="Arial Unicode MS"/>
              </a:rPr>
              <a:t>m</a:t>
            </a:r>
            <a:r>
              <a:rPr lang="en-US" spc="-20" dirty="0">
                <a:solidFill>
                  <a:srgbClr val="58595B"/>
                </a:solidFill>
                <a:latin typeface="Arial Unicode MS"/>
                <a:cs typeface="Arial Unicode MS"/>
              </a:rPr>
              <a:t> </a:t>
            </a:r>
            <a:r>
              <a:rPr lang="en-US" spc="44" dirty="0">
                <a:solidFill>
                  <a:srgbClr val="58595B"/>
                </a:solidFill>
                <a:latin typeface="Arial Unicode MS"/>
                <a:cs typeface="Arial Unicode MS"/>
              </a:rPr>
              <a:t>t</a:t>
            </a:r>
            <a:r>
              <a:rPr lang="en-US" spc="30" dirty="0">
                <a:solidFill>
                  <a:srgbClr val="58595B"/>
                </a:solidFill>
                <a:latin typeface="Arial Unicode MS"/>
                <a:cs typeface="Arial Unicode MS"/>
              </a:rPr>
              <a:t>o</a:t>
            </a:r>
            <a:r>
              <a:rPr lang="en-US" spc="-20" dirty="0">
                <a:solidFill>
                  <a:srgbClr val="58595B"/>
                </a:solidFill>
                <a:latin typeface="Arial Unicode MS"/>
                <a:cs typeface="Arial Unicode MS"/>
              </a:rPr>
              <a:t> </a:t>
            </a:r>
            <a:r>
              <a:rPr lang="en-US" spc="-30" dirty="0">
                <a:solidFill>
                  <a:srgbClr val="58595B"/>
                </a:solidFill>
                <a:latin typeface="Arial Unicode MS"/>
                <a:cs typeface="Arial Unicode MS"/>
              </a:rPr>
              <a:t>v</a:t>
            </a:r>
            <a:r>
              <a:rPr lang="en-US" spc="-5" dirty="0">
                <a:solidFill>
                  <a:srgbClr val="58595B"/>
                </a:solidFill>
                <a:latin typeface="Arial Unicode MS"/>
                <a:cs typeface="Arial Unicode MS"/>
              </a:rPr>
              <a:t>ie</a:t>
            </a:r>
            <a:r>
              <a:rPr lang="en-US" dirty="0">
                <a:solidFill>
                  <a:srgbClr val="58595B"/>
                </a:solidFill>
                <a:latin typeface="Arial Unicode MS"/>
                <a:cs typeface="Arial Unicode MS"/>
              </a:rPr>
              <a:t>w</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40" dirty="0">
                <a:solidFill>
                  <a:srgbClr val="58595B"/>
                </a:solidFill>
                <a:latin typeface="Arial Unicode MS"/>
                <a:cs typeface="Arial Unicode MS"/>
              </a:rPr>
              <a:t>d</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m</a:t>
            </a:r>
            <a:r>
              <a:rPr lang="en-US" spc="-40" dirty="0">
                <a:solidFill>
                  <a:srgbClr val="58595B"/>
                </a:solidFill>
                <a:latin typeface="Arial Unicode MS"/>
                <a:cs typeface="Arial Unicode MS"/>
              </a:rPr>
              <a:t>a</a:t>
            </a:r>
            <a:r>
              <a:rPr lang="en-US" spc="30" dirty="0">
                <a:solidFill>
                  <a:srgbClr val="58595B"/>
                </a:solidFill>
                <a:latin typeface="Arial Unicode MS"/>
                <a:cs typeface="Arial Unicode MS"/>
              </a:rPr>
              <a:t>n</a:t>
            </a:r>
            <a:r>
              <a:rPr lang="en-US" spc="-40" dirty="0">
                <a:solidFill>
                  <a:srgbClr val="58595B"/>
                </a:solidFill>
                <a:latin typeface="Arial Unicode MS"/>
                <a:cs typeface="Arial Unicode MS"/>
              </a:rPr>
              <a:t>a</a:t>
            </a:r>
            <a:r>
              <a:rPr lang="en-US" spc="-55" dirty="0">
                <a:solidFill>
                  <a:srgbClr val="58595B"/>
                </a:solidFill>
                <a:latin typeface="Arial Unicode MS"/>
                <a:cs typeface="Arial Unicode MS"/>
              </a:rPr>
              <a:t>g</a:t>
            </a:r>
            <a:r>
              <a:rPr lang="en-US" spc="-14" dirty="0">
                <a:solidFill>
                  <a:srgbClr val="58595B"/>
                </a:solidFill>
                <a:latin typeface="Arial Unicode MS"/>
                <a:cs typeface="Arial Unicode MS"/>
              </a:rPr>
              <a:t>e</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p</a:t>
            </a:r>
            <a:r>
              <a:rPr lang="en-US" spc="-10" dirty="0">
                <a:solidFill>
                  <a:srgbClr val="58595B"/>
                </a:solidFill>
                <a:latin typeface="Arial Unicode MS"/>
                <a:cs typeface="Arial Unicode MS"/>
              </a:rPr>
              <a:t>l</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5" dirty="0">
                <a:solidFill>
                  <a:srgbClr val="58595B"/>
                </a:solidFill>
                <a:latin typeface="Arial Unicode MS"/>
                <a:cs typeface="Arial Unicode MS"/>
              </a:rPr>
              <a:t>y</a:t>
            </a:r>
            <a:r>
              <a:rPr lang="en-US" spc="10" dirty="0">
                <a:solidFill>
                  <a:srgbClr val="58595B"/>
                </a:solidFill>
                <a:latin typeface="Arial Unicode MS"/>
                <a:cs typeface="Arial Unicode MS"/>
              </a:rPr>
              <a:t>w</a:t>
            </a:r>
            <a:r>
              <a:rPr lang="en-US" spc="35" dirty="0">
                <a:solidFill>
                  <a:srgbClr val="58595B"/>
                </a:solidFill>
                <a:latin typeface="Arial Unicode MS"/>
                <a:cs typeface="Arial Unicode MS"/>
              </a:rPr>
              <a:t>h</a:t>
            </a:r>
            <a:r>
              <a:rPr lang="en-US" spc="-20" dirty="0">
                <a:solidFill>
                  <a:srgbClr val="58595B"/>
                </a:solidFill>
                <a:latin typeface="Arial Unicode MS"/>
                <a:cs typeface="Arial Unicode MS"/>
              </a:rPr>
              <a:t>e</a:t>
            </a:r>
            <a:r>
              <a:rPr lang="en-US" spc="40" dirty="0">
                <a:solidFill>
                  <a:srgbClr val="58595B"/>
                </a:solidFill>
                <a:latin typeface="Arial Unicode MS"/>
                <a:cs typeface="Arial Unicode MS"/>
              </a:rPr>
              <a:t>r</a:t>
            </a:r>
            <a:r>
              <a:rPr lang="en-US" spc="-14" dirty="0">
                <a:solidFill>
                  <a:srgbClr val="58595B"/>
                </a:solidFill>
                <a:latin typeface="Arial Unicode MS"/>
                <a:cs typeface="Arial Unicode MS"/>
              </a:rPr>
              <a:t>e</a:t>
            </a:r>
            <a:r>
              <a:rPr lang="en-US" spc="-20" dirty="0">
                <a:solidFill>
                  <a:srgbClr val="58595B"/>
                </a:solidFill>
                <a:latin typeface="Arial Unicode MS"/>
                <a:cs typeface="Arial Unicode MS"/>
              </a:rPr>
              <a:t> </a:t>
            </a:r>
            <a:r>
              <a:rPr lang="en-US" dirty="0">
                <a:solidFill>
                  <a:srgbClr val="58595B"/>
                </a:solidFill>
                <a:latin typeface="Arial Unicode MS"/>
                <a:cs typeface="Arial Unicode MS"/>
              </a:rPr>
              <a:t>—</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10" dirty="0">
                <a:solidFill>
                  <a:srgbClr val="58595B"/>
                </a:solidFill>
                <a:latin typeface="Arial Unicode MS"/>
                <a:cs typeface="Arial Unicode MS"/>
              </a:rPr>
              <a:t>y</a:t>
            </a:r>
            <a:r>
              <a:rPr lang="en-US" spc="65" dirty="0">
                <a:solidFill>
                  <a:srgbClr val="58595B"/>
                </a:solidFill>
                <a:latin typeface="Arial Unicode MS"/>
                <a:cs typeface="Arial Unicode MS"/>
              </a:rPr>
              <a:t>t</a:t>
            </a:r>
            <a:r>
              <a:rPr lang="en-US" spc="-5" dirty="0">
                <a:solidFill>
                  <a:srgbClr val="58595B"/>
                </a:solidFill>
                <a:latin typeface="Arial Unicode MS"/>
                <a:cs typeface="Arial Unicode MS"/>
              </a:rPr>
              <a:t>i</a:t>
            </a:r>
            <a:r>
              <a:rPr lang="en-US" spc="44" dirty="0">
                <a:solidFill>
                  <a:srgbClr val="58595B"/>
                </a:solidFill>
                <a:latin typeface="Arial Unicode MS"/>
                <a:cs typeface="Arial Unicode MS"/>
              </a:rPr>
              <a:t>m</a:t>
            </a:r>
            <a:r>
              <a:rPr lang="en-US" spc="-30" dirty="0">
                <a:solidFill>
                  <a:srgbClr val="58595B"/>
                </a:solidFill>
                <a:latin typeface="Arial Unicode MS"/>
                <a:cs typeface="Arial Unicode MS"/>
              </a:rPr>
              <a:t>e</a:t>
            </a:r>
            <a:r>
              <a:rPr lang="en-US" spc="-50" dirty="0">
                <a:solidFill>
                  <a:srgbClr val="58595B"/>
                </a:solidFill>
                <a:latin typeface="Arial Unicode MS"/>
                <a:cs typeface="Arial Unicode MS"/>
              </a:rPr>
              <a:t>.</a:t>
            </a:r>
            <a:r>
              <a:rPr lang="en-US" spc="-20" dirty="0">
                <a:solidFill>
                  <a:srgbClr val="58595B"/>
                </a:solidFill>
                <a:latin typeface="Arial Unicode MS"/>
                <a:cs typeface="Arial Unicode MS"/>
              </a:rPr>
              <a:t> </a:t>
            </a:r>
            <a:r>
              <a:rPr lang="en-US" spc="-150" dirty="0">
                <a:solidFill>
                  <a:srgbClr val="58595B"/>
                </a:solidFill>
                <a:latin typeface="Arial Unicode MS"/>
                <a:cs typeface="Arial Unicode MS"/>
              </a:rPr>
              <a:t>R</a:t>
            </a:r>
            <a:r>
              <a:rPr lang="en-US" spc="-14" dirty="0">
                <a:solidFill>
                  <a:srgbClr val="58595B"/>
                </a:solidFill>
                <a:latin typeface="Arial Unicode MS"/>
                <a:cs typeface="Arial Unicode MS"/>
              </a:rPr>
              <a:t>e</a:t>
            </a:r>
            <a:r>
              <a:rPr lang="en-US" spc="-35" dirty="0">
                <a:solidFill>
                  <a:srgbClr val="58595B"/>
                </a:solidFill>
                <a:latin typeface="Arial Unicode MS"/>
                <a:cs typeface="Arial Unicode MS"/>
              </a:rPr>
              <a:t>g</a:t>
            </a:r>
            <a:r>
              <a:rPr lang="en-US" spc="-5" dirty="0">
                <a:solidFill>
                  <a:srgbClr val="58595B"/>
                </a:solidFill>
                <a:latin typeface="Arial Unicode MS"/>
                <a:cs typeface="Arial Unicode MS"/>
              </a:rPr>
              <a:t>i</a:t>
            </a:r>
            <a:r>
              <a:rPr lang="en-US" spc="-10" dirty="0">
                <a:solidFill>
                  <a:srgbClr val="58595B"/>
                </a:solidFill>
                <a:latin typeface="Arial Unicode MS"/>
                <a:cs typeface="Arial Unicode MS"/>
              </a:rPr>
              <a:t>s</a:t>
            </a:r>
            <a:r>
              <a:rPr lang="en-US" spc="65" dirty="0">
                <a:solidFill>
                  <a:srgbClr val="58595B"/>
                </a:solidFill>
                <a:latin typeface="Arial Unicode MS"/>
                <a:cs typeface="Arial Unicode MS"/>
              </a:rPr>
              <a:t>t</a:t>
            </a:r>
            <a:r>
              <a:rPr lang="en-US" spc="55" dirty="0">
                <a:solidFill>
                  <a:srgbClr val="58595B"/>
                </a:solidFill>
                <a:latin typeface="Arial Unicode MS"/>
                <a:cs typeface="Arial Unicode MS"/>
              </a:rPr>
              <a:t>r</a:t>
            </a:r>
            <a:r>
              <a:rPr lang="en-US" spc="-35" dirty="0">
                <a:solidFill>
                  <a:srgbClr val="58595B"/>
                </a:solidFill>
                <a:latin typeface="Arial Unicode MS"/>
                <a:cs typeface="Arial Unicode MS"/>
              </a:rPr>
              <a:t>a</a:t>
            </a:r>
            <a:r>
              <a:rPr lang="en-US" spc="65" dirty="0">
                <a:solidFill>
                  <a:srgbClr val="58595B"/>
                </a:solidFill>
                <a:latin typeface="Arial Unicode MS"/>
                <a:cs typeface="Arial Unicode MS"/>
              </a:rPr>
              <a:t>t</a:t>
            </a:r>
            <a:r>
              <a:rPr lang="en-US" spc="14" dirty="0">
                <a:solidFill>
                  <a:srgbClr val="58595B"/>
                </a:solidFill>
                <a:latin typeface="Arial Unicode MS"/>
                <a:cs typeface="Arial Unicode MS"/>
              </a:rPr>
              <a:t>ion</a:t>
            </a:r>
            <a:r>
              <a:rPr lang="en-US" spc="10" dirty="0">
                <a:solidFill>
                  <a:srgbClr val="58595B"/>
                </a:solidFill>
                <a:latin typeface="Arial Unicode MS"/>
                <a:cs typeface="Arial Unicode MS"/>
              </a:rPr>
              <a:t> </a:t>
            </a:r>
            <a:r>
              <a:rPr lang="en-US" spc="-5" dirty="0">
                <a:solidFill>
                  <a:srgbClr val="58595B"/>
                </a:solidFill>
                <a:latin typeface="Arial Unicode MS"/>
                <a:cs typeface="Arial Unicode MS"/>
              </a:rPr>
              <a:t>i</a:t>
            </a:r>
            <a:r>
              <a:rPr lang="en-US" spc="-40" dirty="0">
                <a:solidFill>
                  <a:srgbClr val="58595B"/>
                </a:solidFill>
                <a:latin typeface="Arial Unicode MS"/>
                <a:cs typeface="Arial Unicode MS"/>
              </a:rPr>
              <a:t>s</a:t>
            </a:r>
            <a:r>
              <a:rPr lang="en-US" spc="-20" dirty="0">
                <a:solidFill>
                  <a:srgbClr val="58595B"/>
                </a:solidFill>
                <a:latin typeface="Arial Unicode MS"/>
                <a:cs typeface="Arial Unicode MS"/>
              </a:rPr>
              <a:t> </a:t>
            </a:r>
            <a:r>
              <a:rPr lang="en-US" spc="-25" dirty="0">
                <a:solidFill>
                  <a:srgbClr val="58595B"/>
                </a:solidFill>
                <a:latin typeface="Arial Unicode MS"/>
                <a:cs typeface="Arial Unicode MS"/>
              </a:rPr>
              <a:t>e</a:t>
            </a:r>
            <a:r>
              <a:rPr lang="en-US" spc="-35" dirty="0">
                <a:solidFill>
                  <a:srgbClr val="58595B"/>
                </a:solidFill>
                <a:latin typeface="Arial Unicode MS"/>
                <a:cs typeface="Arial Unicode MS"/>
              </a:rPr>
              <a:t>a</a:t>
            </a:r>
            <a:r>
              <a:rPr lang="en-US" spc="-5" dirty="0">
                <a:solidFill>
                  <a:srgbClr val="58595B"/>
                </a:solidFill>
                <a:latin typeface="Arial Unicode MS"/>
                <a:cs typeface="Arial Unicode MS"/>
              </a:rPr>
              <a:t>s</a:t>
            </a:r>
            <a:r>
              <a:rPr lang="en-US" spc="-50" dirty="0">
                <a:solidFill>
                  <a:srgbClr val="58595B"/>
                </a:solidFill>
                <a:latin typeface="Arial Unicode MS"/>
                <a:cs typeface="Arial Unicode MS"/>
              </a:rPr>
              <a:t>y</a:t>
            </a:r>
            <a:r>
              <a:rPr lang="en-US" spc="-20" dirty="0">
                <a:solidFill>
                  <a:srgbClr val="58595B"/>
                </a:solidFill>
                <a:latin typeface="Arial Unicode MS"/>
                <a:cs typeface="Arial Unicode MS"/>
              </a:rPr>
              <a:t> </a:t>
            </a:r>
            <a:r>
              <a:rPr lang="en-US" spc="30" dirty="0">
                <a:solidFill>
                  <a:srgbClr val="58595B"/>
                </a:solidFill>
                <a:latin typeface="Arial Unicode MS"/>
                <a:cs typeface="Arial Unicode MS"/>
              </a:rPr>
              <a:t>u</a:t>
            </a:r>
            <a:r>
              <a:rPr lang="en-US" spc="-50" dirty="0">
                <a:solidFill>
                  <a:srgbClr val="58595B"/>
                </a:solidFill>
                <a:latin typeface="Arial Unicode MS"/>
                <a:cs typeface="Arial Unicode MS"/>
              </a:rPr>
              <a:t>s</a:t>
            </a:r>
            <a:r>
              <a:rPr lang="en-US" spc="-5" dirty="0">
                <a:solidFill>
                  <a:srgbClr val="58595B"/>
                </a:solidFill>
                <a:latin typeface="Arial Unicode MS"/>
                <a:cs typeface="Arial Unicode MS"/>
              </a:rPr>
              <a:t>i</a:t>
            </a:r>
            <a:r>
              <a:rPr lang="en-US" spc="30" dirty="0">
                <a:solidFill>
                  <a:srgbClr val="58595B"/>
                </a:solidFill>
                <a:latin typeface="Arial Unicode MS"/>
                <a:cs typeface="Arial Unicode MS"/>
              </a:rPr>
              <a:t>n</a:t>
            </a:r>
            <a:r>
              <a:rPr lang="en-US" spc="-40" dirty="0">
                <a:solidFill>
                  <a:srgbClr val="58595B"/>
                </a:solidFill>
                <a:latin typeface="Arial Unicode MS"/>
                <a:cs typeface="Arial Unicode MS"/>
              </a:rPr>
              <a:t>g</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10" dirty="0">
                <a:solidFill>
                  <a:srgbClr val="58595B"/>
                </a:solidFill>
                <a:latin typeface="Arial Unicode MS"/>
                <a:cs typeface="Arial Unicode MS"/>
              </a:rPr>
              <a:t>e</a:t>
            </a:r>
            <a:r>
              <a:rPr lang="en-US" spc="-5" dirty="0">
                <a:solidFill>
                  <a:srgbClr val="58595B"/>
                </a:solidFill>
                <a:latin typeface="Arial Unicode MS"/>
                <a:cs typeface="Arial Unicode MS"/>
              </a:rPr>
              <a:t>xi</a:t>
            </a:r>
            <a:r>
              <a:rPr lang="en-US" spc="-10" dirty="0">
                <a:solidFill>
                  <a:srgbClr val="58595B"/>
                </a:solidFill>
                <a:latin typeface="Arial Unicode MS"/>
                <a:cs typeface="Arial Unicode MS"/>
              </a:rPr>
              <a:t>s</a:t>
            </a:r>
            <a:r>
              <a:rPr lang="en-US" spc="65" dirty="0">
                <a:solidFill>
                  <a:srgbClr val="58595B"/>
                </a:solidFill>
                <a:latin typeface="Arial Unicode MS"/>
                <a:cs typeface="Arial Unicode MS"/>
              </a:rPr>
              <a:t>t</a:t>
            </a:r>
            <a:r>
              <a:rPr lang="en-US" spc="-5" dirty="0">
                <a:solidFill>
                  <a:srgbClr val="58595B"/>
                </a:solidFill>
                <a:latin typeface="Arial Unicode MS"/>
                <a:cs typeface="Arial Unicode MS"/>
              </a:rPr>
              <a:t>i</a:t>
            </a:r>
            <a:r>
              <a:rPr lang="en-US" spc="30" dirty="0">
                <a:solidFill>
                  <a:srgbClr val="58595B"/>
                </a:solidFill>
                <a:latin typeface="Arial Unicode MS"/>
                <a:cs typeface="Arial Unicode MS"/>
              </a:rPr>
              <a:t>n</a:t>
            </a:r>
            <a:r>
              <a:rPr lang="en-US" spc="-40" dirty="0">
                <a:solidFill>
                  <a:srgbClr val="58595B"/>
                </a:solidFill>
                <a:latin typeface="Arial Unicode MS"/>
                <a:cs typeface="Arial Unicode MS"/>
              </a:rPr>
              <a:t>g</a:t>
            </a:r>
            <a:r>
              <a:rPr lang="en-US" spc="-20" dirty="0">
                <a:solidFill>
                  <a:srgbClr val="58595B"/>
                </a:solidFill>
                <a:latin typeface="Arial Unicode MS"/>
                <a:cs typeface="Arial Unicode MS"/>
              </a:rPr>
              <a:t> </a:t>
            </a:r>
            <a:r>
              <a:rPr lang="en-US" spc="30" dirty="0">
                <a:solidFill>
                  <a:srgbClr val="58595B"/>
                </a:solidFill>
                <a:latin typeface="Arial Unicode MS"/>
                <a:cs typeface="Arial Unicode MS"/>
              </a:rPr>
              <a:t>u</a:t>
            </a:r>
            <a:r>
              <a:rPr lang="en-US" spc="-35" dirty="0">
                <a:solidFill>
                  <a:srgbClr val="58595B"/>
                </a:solidFill>
                <a:latin typeface="Arial Unicode MS"/>
                <a:cs typeface="Arial Unicode MS"/>
              </a:rPr>
              <a:t>s</a:t>
            </a:r>
            <a:r>
              <a:rPr lang="en-US" spc="-20" dirty="0">
                <a:solidFill>
                  <a:srgbClr val="58595B"/>
                </a:solidFill>
                <a:latin typeface="Arial Unicode MS"/>
                <a:cs typeface="Arial Unicode MS"/>
              </a:rPr>
              <a:t>e</a:t>
            </a:r>
            <a:r>
              <a:rPr lang="en-US" spc="65" dirty="0">
                <a:solidFill>
                  <a:srgbClr val="58595B"/>
                </a:solidFill>
                <a:latin typeface="Arial Unicode MS"/>
                <a:cs typeface="Arial Unicode MS"/>
              </a:rPr>
              <a:t>r</a:t>
            </a:r>
            <a:r>
              <a:rPr lang="en-US" spc="30" dirty="0">
                <a:solidFill>
                  <a:srgbClr val="58595B"/>
                </a:solidFill>
                <a:latin typeface="Arial Unicode MS"/>
                <a:cs typeface="Arial Unicode MS"/>
              </a:rPr>
              <a:t>n</a:t>
            </a:r>
            <a:r>
              <a:rPr lang="en-US" spc="-40" dirty="0">
                <a:solidFill>
                  <a:srgbClr val="58595B"/>
                </a:solidFill>
                <a:latin typeface="Arial Unicode MS"/>
                <a:cs typeface="Arial Unicode MS"/>
              </a:rPr>
              <a:t>a</a:t>
            </a:r>
            <a:r>
              <a:rPr lang="en-US" spc="44" dirty="0">
                <a:solidFill>
                  <a:srgbClr val="58595B"/>
                </a:solidFill>
                <a:latin typeface="Arial Unicode MS"/>
                <a:cs typeface="Arial Unicode MS"/>
              </a:rPr>
              <a:t>m</a:t>
            </a:r>
            <a:r>
              <a:rPr lang="en-US" spc="-14" dirty="0">
                <a:solidFill>
                  <a:srgbClr val="58595B"/>
                </a:solidFill>
                <a:latin typeface="Arial Unicode MS"/>
                <a:cs typeface="Arial Unicode MS"/>
              </a:rPr>
              <a:t>e</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40" dirty="0">
                <a:solidFill>
                  <a:srgbClr val="58595B"/>
                </a:solidFill>
                <a:latin typeface="Arial Unicode MS"/>
                <a:cs typeface="Arial Unicode MS"/>
              </a:rPr>
              <a:t>d</a:t>
            </a:r>
            <a:r>
              <a:rPr lang="en-US" spc="-20" dirty="0">
                <a:solidFill>
                  <a:srgbClr val="58595B"/>
                </a:solidFill>
                <a:latin typeface="Arial Unicode MS"/>
                <a:cs typeface="Arial Unicode MS"/>
              </a:rPr>
              <a:t> </a:t>
            </a:r>
            <a:r>
              <a:rPr lang="en-US" spc="44" dirty="0">
                <a:solidFill>
                  <a:srgbClr val="58595B"/>
                </a:solidFill>
                <a:latin typeface="Arial Unicode MS"/>
                <a:cs typeface="Arial Unicode MS"/>
              </a:rPr>
              <a:t>p</a:t>
            </a:r>
            <a:r>
              <a:rPr lang="en-US" spc="-35" dirty="0">
                <a:solidFill>
                  <a:srgbClr val="58595B"/>
                </a:solidFill>
                <a:latin typeface="Arial Unicode MS"/>
                <a:cs typeface="Arial Unicode MS"/>
              </a:rPr>
              <a:t>a</a:t>
            </a:r>
            <a:r>
              <a:rPr lang="en-US" spc="-25" dirty="0">
                <a:solidFill>
                  <a:srgbClr val="58595B"/>
                </a:solidFill>
                <a:latin typeface="Arial Unicode MS"/>
                <a:cs typeface="Arial Unicode MS"/>
              </a:rPr>
              <a:t>s</a:t>
            </a:r>
            <a:r>
              <a:rPr lang="en-US" spc="-14" dirty="0">
                <a:solidFill>
                  <a:srgbClr val="58595B"/>
                </a:solidFill>
                <a:latin typeface="Arial Unicode MS"/>
                <a:cs typeface="Arial Unicode MS"/>
              </a:rPr>
              <a:t>s</a:t>
            </a:r>
            <a:r>
              <a:rPr lang="en-US" dirty="0">
                <a:solidFill>
                  <a:srgbClr val="58595B"/>
                </a:solidFill>
                <a:latin typeface="Arial Unicode MS"/>
                <a:cs typeface="Arial Unicode MS"/>
              </a:rPr>
              <a:t>w</a:t>
            </a:r>
            <a:r>
              <a:rPr lang="en-US" spc="55" dirty="0">
                <a:solidFill>
                  <a:srgbClr val="58595B"/>
                </a:solidFill>
                <a:latin typeface="Arial Unicode MS"/>
                <a:cs typeface="Arial Unicode MS"/>
              </a:rPr>
              <a:t>o</a:t>
            </a:r>
            <a:r>
              <a:rPr lang="en-US" spc="20" dirty="0">
                <a:solidFill>
                  <a:srgbClr val="58595B"/>
                </a:solidFill>
                <a:latin typeface="Arial Unicode MS"/>
                <a:cs typeface="Arial Unicode MS"/>
              </a:rPr>
              <a:t>r</a:t>
            </a:r>
            <a:r>
              <a:rPr lang="en-US" spc="40" dirty="0">
                <a:solidFill>
                  <a:srgbClr val="58595B"/>
                </a:solidFill>
                <a:latin typeface="Arial Unicode MS"/>
                <a:cs typeface="Arial Unicode MS"/>
              </a:rPr>
              <a:t>d</a:t>
            </a:r>
            <a:r>
              <a:rPr lang="en-US" spc="-74" dirty="0">
                <a:solidFill>
                  <a:srgbClr val="58595B"/>
                </a:solidFill>
                <a:latin typeface="Arial Unicode MS"/>
                <a:cs typeface="Arial Unicode MS"/>
              </a:rPr>
              <a:t>,</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40" dirty="0">
                <a:solidFill>
                  <a:srgbClr val="58595B"/>
                </a:solidFill>
                <a:latin typeface="Arial Unicode MS"/>
                <a:cs typeface="Arial Unicode MS"/>
              </a:rPr>
              <a:t>d</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a:t>
            </a:r>
            <a:r>
              <a:rPr lang="en-US" spc="35" dirty="0">
                <a:solidFill>
                  <a:srgbClr val="58595B"/>
                </a:solidFill>
                <a:latin typeface="Arial Unicode MS"/>
                <a:cs typeface="Arial Unicode MS"/>
              </a:rPr>
              <a:t>u</a:t>
            </a:r>
            <a:r>
              <a:rPr lang="en-US" spc="-20" dirty="0">
                <a:solidFill>
                  <a:srgbClr val="58595B"/>
                </a:solidFill>
                <a:latin typeface="Arial Unicode MS"/>
                <a:cs typeface="Arial Unicode MS"/>
              </a:rPr>
              <a:t> </a:t>
            </a:r>
            <a:r>
              <a:rPr lang="en-US" spc="-14" dirty="0">
                <a:solidFill>
                  <a:srgbClr val="58595B"/>
                </a:solidFill>
                <a:latin typeface="Arial Unicode MS"/>
                <a:cs typeface="Arial Unicode MS"/>
              </a:rPr>
              <a:t>c</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20" dirty="0">
                <a:solidFill>
                  <a:srgbClr val="58595B"/>
                </a:solidFill>
                <a:latin typeface="Arial Unicode MS"/>
                <a:cs typeface="Arial Unicode MS"/>
              </a:rPr>
              <a:t> </a:t>
            </a:r>
            <a:r>
              <a:rPr lang="en-US" spc="35" dirty="0">
                <a:solidFill>
                  <a:srgbClr val="58595B"/>
                </a:solidFill>
                <a:latin typeface="Arial Unicode MS"/>
                <a:cs typeface="Arial Unicode MS"/>
              </a:rPr>
              <a:t>q</a:t>
            </a:r>
            <a:r>
              <a:rPr lang="en-US" spc="30" dirty="0">
                <a:solidFill>
                  <a:srgbClr val="58595B"/>
                </a:solidFill>
                <a:latin typeface="Arial Unicode MS"/>
                <a:cs typeface="Arial Unicode MS"/>
              </a:rPr>
              <a:t>u</a:t>
            </a:r>
            <a:r>
              <a:rPr lang="en-US" spc="-14" dirty="0">
                <a:solidFill>
                  <a:srgbClr val="58595B"/>
                </a:solidFill>
                <a:latin typeface="Arial Unicode MS"/>
                <a:cs typeface="Arial Unicode MS"/>
              </a:rPr>
              <a:t>ic</a:t>
            </a:r>
            <a:r>
              <a:rPr lang="en-US" spc="-5" dirty="0">
                <a:solidFill>
                  <a:srgbClr val="58595B"/>
                </a:solidFill>
                <a:latin typeface="Arial Unicode MS"/>
                <a:cs typeface="Arial Unicode MS"/>
              </a:rPr>
              <a:t>k</a:t>
            </a:r>
            <a:r>
              <a:rPr lang="en-US" spc="20" dirty="0">
                <a:solidFill>
                  <a:srgbClr val="58595B"/>
                </a:solidFill>
                <a:latin typeface="Arial Unicode MS"/>
                <a:cs typeface="Arial Unicode MS"/>
              </a:rPr>
              <a:t>l</a:t>
            </a:r>
            <a:r>
              <a:rPr lang="en-US" spc="-50" dirty="0">
                <a:solidFill>
                  <a:srgbClr val="58595B"/>
                </a:solidFill>
                <a:latin typeface="Arial Unicode MS"/>
                <a:cs typeface="Arial Unicode MS"/>
              </a:rPr>
              <a:t>y</a:t>
            </a:r>
            <a:r>
              <a:rPr lang="en-US" spc="-20" dirty="0">
                <a:solidFill>
                  <a:srgbClr val="58595B"/>
                </a:solidFill>
                <a:latin typeface="Arial Unicode MS"/>
                <a:cs typeface="Arial Unicode MS"/>
              </a:rPr>
              <a:t> </a:t>
            </a:r>
            <a:r>
              <a:rPr lang="en-US" spc="-35" dirty="0">
                <a:solidFill>
                  <a:srgbClr val="58595B"/>
                </a:solidFill>
                <a:latin typeface="Arial Unicode MS"/>
                <a:cs typeface="Arial Unicode MS"/>
              </a:rPr>
              <a:t>a</a:t>
            </a:r>
            <a:r>
              <a:rPr lang="en-US" spc="-44" dirty="0">
                <a:solidFill>
                  <a:srgbClr val="58595B"/>
                </a:solidFill>
                <a:latin typeface="Arial Unicode MS"/>
                <a:cs typeface="Arial Unicode MS"/>
              </a:rPr>
              <a:t>cc</a:t>
            </a:r>
            <a:r>
              <a:rPr lang="en-US" spc="-14" dirty="0">
                <a:solidFill>
                  <a:srgbClr val="58595B"/>
                </a:solidFill>
                <a:latin typeface="Arial Unicode MS"/>
                <a:cs typeface="Arial Unicode MS"/>
              </a:rPr>
              <a:t>e</a:t>
            </a:r>
            <a:r>
              <a:rPr lang="en-US" spc="-25" dirty="0">
                <a:solidFill>
                  <a:srgbClr val="58595B"/>
                </a:solidFill>
                <a:latin typeface="Arial Unicode MS"/>
                <a:cs typeface="Arial Unicode MS"/>
              </a:rPr>
              <a:t>s</a:t>
            </a:r>
            <a:r>
              <a:rPr lang="en-US" spc="-40" dirty="0">
                <a:solidFill>
                  <a:srgbClr val="58595B"/>
                </a:solidFill>
                <a:latin typeface="Arial Unicode MS"/>
                <a:cs typeface="Arial Unicode MS"/>
              </a:rPr>
              <a:t>s</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p</a:t>
            </a:r>
            <a:r>
              <a:rPr lang="en-US" spc="-10" dirty="0">
                <a:solidFill>
                  <a:srgbClr val="58595B"/>
                </a:solidFill>
                <a:latin typeface="Arial Unicode MS"/>
                <a:cs typeface="Arial Unicode MS"/>
              </a:rPr>
              <a:t>l</a:t>
            </a:r>
            <a:r>
              <a:rPr lang="en-US" spc="-40" dirty="0">
                <a:solidFill>
                  <a:srgbClr val="58595B"/>
                </a:solidFill>
                <a:latin typeface="Arial Unicode MS"/>
                <a:cs typeface="Arial Unicode MS"/>
              </a:rPr>
              <a:t>a</a:t>
            </a:r>
            <a:r>
              <a:rPr lang="en-US" spc="35" dirty="0">
                <a:solidFill>
                  <a:srgbClr val="58595B"/>
                </a:solidFill>
                <a:latin typeface="Arial Unicode MS"/>
                <a:cs typeface="Arial Unicode MS"/>
              </a:rPr>
              <a:t>n</a:t>
            </a:r>
            <a:r>
              <a:rPr lang="en-US" spc="-20" dirty="0">
                <a:solidFill>
                  <a:srgbClr val="58595B"/>
                </a:solidFill>
                <a:latin typeface="Arial Unicode MS"/>
                <a:cs typeface="Arial Unicode MS"/>
              </a:rPr>
              <a:t> </a:t>
            </a:r>
            <a:r>
              <a:rPr lang="en-US" spc="44" dirty="0">
                <a:solidFill>
                  <a:srgbClr val="58595B"/>
                </a:solidFill>
                <a:latin typeface="Arial Unicode MS"/>
                <a:cs typeface="Arial Unicode MS"/>
              </a:rPr>
              <a:t>t</a:t>
            </a:r>
            <a:r>
              <a:rPr lang="en-US" spc="30" dirty="0">
                <a:solidFill>
                  <a:srgbClr val="58595B"/>
                </a:solidFill>
                <a:latin typeface="Arial Unicode MS"/>
                <a:cs typeface="Arial Unicode MS"/>
              </a:rPr>
              <a:t>o</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m</a:t>
            </a:r>
            <a:r>
              <a:rPr lang="en-US" spc="-40" dirty="0">
                <a:solidFill>
                  <a:srgbClr val="58595B"/>
                </a:solidFill>
                <a:latin typeface="Arial Unicode MS"/>
                <a:cs typeface="Arial Unicode MS"/>
              </a:rPr>
              <a:t>a</a:t>
            </a:r>
            <a:r>
              <a:rPr lang="en-US" spc="30" dirty="0">
                <a:solidFill>
                  <a:srgbClr val="58595B"/>
                </a:solidFill>
                <a:latin typeface="Arial Unicode MS"/>
                <a:cs typeface="Arial Unicode MS"/>
              </a:rPr>
              <a:t>n</a:t>
            </a:r>
            <a:r>
              <a:rPr lang="en-US" spc="-40" dirty="0">
                <a:solidFill>
                  <a:srgbClr val="58595B"/>
                </a:solidFill>
                <a:latin typeface="Arial Unicode MS"/>
                <a:cs typeface="Arial Unicode MS"/>
              </a:rPr>
              <a:t>a</a:t>
            </a:r>
            <a:r>
              <a:rPr lang="en-US" spc="-55" dirty="0">
                <a:solidFill>
                  <a:srgbClr val="58595B"/>
                </a:solidFill>
                <a:latin typeface="Arial Unicode MS"/>
                <a:cs typeface="Arial Unicode MS"/>
              </a:rPr>
              <a:t>g</a:t>
            </a:r>
            <a:r>
              <a:rPr lang="en-US" spc="-14" dirty="0">
                <a:solidFill>
                  <a:srgbClr val="58595B"/>
                </a:solidFill>
                <a:latin typeface="Arial Unicode MS"/>
                <a:cs typeface="Arial Unicode MS"/>
              </a:rPr>
              <a:t>e</a:t>
            </a:r>
            <a:r>
              <a:rPr lang="en-US" spc="-1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44" dirty="0">
                <a:solidFill>
                  <a:srgbClr val="58595B"/>
                </a:solidFill>
                <a:latin typeface="Arial Unicode MS"/>
                <a:cs typeface="Arial Unicode MS"/>
              </a:rPr>
              <a:t>b</a:t>
            </a:r>
            <a:r>
              <a:rPr lang="en-US" spc="-20" dirty="0">
                <a:solidFill>
                  <a:srgbClr val="58595B"/>
                </a:solidFill>
                <a:latin typeface="Arial Unicode MS"/>
                <a:cs typeface="Arial Unicode MS"/>
              </a:rPr>
              <a:t>e</a:t>
            </a:r>
            <a:r>
              <a:rPr lang="en-US" spc="35" dirty="0">
                <a:solidFill>
                  <a:srgbClr val="58595B"/>
                </a:solidFill>
                <a:latin typeface="Arial Unicode MS"/>
                <a:cs typeface="Arial Unicode MS"/>
              </a:rPr>
              <a:t>n</a:t>
            </a:r>
            <a:r>
              <a:rPr lang="en-US" spc="-14" dirty="0">
                <a:solidFill>
                  <a:srgbClr val="58595B"/>
                </a:solidFill>
                <a:latin typeface="Arial Unicode MS"/>
                <a:cs typeface="Arial Unicode MS"/>
              </a:rPr>
              <a:t>e</a:t>
            </a:r>
            <a:r>
              <a:rPr lang="en-US" spc="10" dirty="0">
                <a:solidFill>
                  <a:srgbClr val="58595B"/>
                </a:solidFill>
                <a:latin typeface="Arial Unicode MS"/>
                <a:cs typeface="Arial Unicode MS"/>
              </a:rPr>
              <a:t>fi</a:t>
            </a:r>
            <a:r>
              <a:rPr lang="en-US" spc="-30" dirty="0">
                <a:solidFill>
                  <a:srgbClr val="58595B"/>
                </a:solidFill>
                <a:latin typeface="Arial Unicode MS"/>
                <a:cs typeface="Arial Unicode MS"/>
              </a:rPr>
              <a:t>c</a:t>
            </a:r>
            <a:r>
              <a:rPr lang="en-US" spc="-5" dirty="0">
                <a:solidFill>
                  <a:srgbClr val="58595B"/>
                </a:solidFill>
                <a:latin typeface="Arial Unicode MS"/>
                <a:cs typeface="Arial Unicode MS"/>
              </a:rPr>
              <a:t>i</a:t>
            </a:r>
            <a:r>
              <a:rPr lang="en-US" spc="-40" dirty="0">
                <a:solidFill>
                  <a:srgbClr val="58595B"/>
                </a:solidFill>
                <a:latin typeface="Arial Unicode MS"/>
                <a:cs typeface="Arial Unicode MS"/>
              </a:rPr>
              <a:t>a</a:t>
            </a:r>
            <a:r>
              <a:rPr lang="en-US" spc="110" dirty="0">
                <a:solidFill>
                  <a:srgbClr val="58595B"/>
                </a:solidFill>
                <a:latin typeface="Arial Unicode MS"/>
                <a:cs typeface="Arial Unicode MS"/>
              </a:rPr>
              <a:t>r</a:t>
            </a:r>
            <a:r>
              <a:rPr lang="en-US" spc="-95" dirty="0">
                <a:solidFill>
                  <a:srgbClr val="58595B"/>
                </a:solidFill>
                <a:latin typeface="Arial Unicode MS"/>
                <a:cs typeface="Arial Unicode MS"/>
              </a:rPr>
              <a:t>y</a:t>
            </a:r>
            <a:r>
              <a:rPr lang="en-US" spc="-74" dirty="0">
                <a:solidFill>
                  <a:srgbClr val="58595B"/>
                </a:solidFill>
                <a:latin typeface="Arial Unicode MS"/>
                <a:cs typeface="Arial Unicode MS"/>
              </a:rPr>
              <a:t>,</a:t>
            </a:r>
            <a:r>
              <a:rPr lang="en-US" spc="-20" dirty="0">
                <a:solidFill>
                  <a:srgbClr val="58595B"/>
                </a:solidFill>
                <a:latin typeface="Arial Unicode MS"/>
                <a:cs typeface="Arial Unicode MS"/>
              </a:rPr>
              <a:t> </a:t>
            </a:r>
            <a:r>
              <a:rPr lang="en-US" spc="-35" dirty="0">
                <a:solidFill>
                  <a:srgbClr val="58595B"/>
                </a:solidFill>
                <a:latin typeface="Arial Unicode MS"/>
                <a:cs typeface="Arial Unicode MS"/>
              </a:rPr>
              <a:t>v</a:t>
            </a:r>
            <a:r>
              <a:rPr lang="en-US" spc="-5" dirty="0">
                <a:solidFill>
                  <a:srgbClr val="58595B"/>
                </a:solidFill>
                <a:latin typeface="Arial Unicode MS"/>
                <a:cs typeface="Arial Unicode MS"/>
              </a:rPr>
              <a:t>ie</a:t>
            </a:r>
            <a:r>
              <a:rPr lang="en-US" dirty="0">
                <a:solidFill>
                  <a:srgbClr val="58595B"/>
                </a:solidFill>
                <a:latin typeface="Arial Unicode MS"/>
                <a:cs typeface="Arial Unicode MS"/>
              </a:rPr>
              <a:t>w</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55" dirty="0">
                <a:solidFill>
                  <a:srgbClr val="58595B"/>
                </a:solidFill>
                <a:latin typeface="Arial Unicode MS"/>
                <a:cs typeface="Arial Unicode MS"/>
              </a:rPr>
              <a:t>r</a:t>
            </a:r>
            <a:r>
              <a:rPr lang="en-US" spc="-35" dirty="0">
                <a:solidFill>
                  <a:srgbClr val="58595B"/>
                </a:solidFill>
                <a:latin typeface="Arial Unicode MS"/>
                <a:cs typeface="Arial Unicode MS"/>
              </a:rPr>
              <a:t>a</a:t>
            </a:r>
            <a:r>
              <a:rPr lang="en-US" spc="44" dirty="0">
                <a:solidFill>
                  <a:srgbClr val="58595B"/>
                </a:solidFill>
                <a:latin typeface="Arial Unicode MS"/>
                <a:cs typeface="Arial Unicode MS"/>
              </a:rPr>
              <a:t>t</a:t>
            </a:r>
            <a:r>
              <a:rPr lang="en-US" spc="-14" dirty="0">
                <a:solidFill>
                  <a:srgbClr val="58595B"/>
                </a:solidFill>
                <a:latin typeface="Arial Unicode MS"/>
                <a:cs typeface="Arial Unicode MS"/>
              </a:rPr>
              <a:t>e</a:t>
            </a:r>
            <a:r>
              <a:rPr lang="en-US" spc="-20" dirty="0">
                <a:solidFill>
                  <a:srgbClr val="58595B"/>
                </a:solidFill>
                <a:latin typeface="Arial Unicode MS"/>
                <a:cs typeface="Arial Unicode MS"/>
              </a:rPr>
              <a:t> </a:t>
            </a:r>
            <a:r>
              <a:rPr lang="en-US" spc="20" dirty="0">
                <a:solidFill>
                  <a:srgbClr val="58595B"/>
                </a:solidFill>
                <a:latin typeface="Arial Unicode MS"/>
                <a:cs typeface="Arial Unicode MS"/>
              </a:rPr>
              <a:t>of</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r</a:t>
            </a:r>
            <a:r>
              <a:rPr lang="en-US" spc="-14" dirty="0">
                <a:solidFill>
                  <a:srgbClr val="58595B"/>
                </a:solidFill>
                <a:latin typeface="Arial Unicode MS"/>
                <a:cs typeface="Arial Unicode MS"/>
              </a:rPr>
              <a:t>e</a:t>
            </a:r>
            <a:r>
              <a:rPr lang="en-US" spc="60" dirty="0">
                <a:solidFill>
                  <a:srgbClr val="58595B"/>
                </a:solidFill>
                <a:latin typeface="Arial Unicode MS"/>
                <a:cs typeface="Arial Unicode MS"/>
              </a:rPr>
              <a:t>t</a:t>
            </a:r>
            <a:r>
              <a:rPr lang="en-US" spc="30" dirty="0">
                <a:solidFill>
                  <a:srgbClr val="58595B"/>
                </a:solidFill>
                <a:latin typeface="Arial Unicode MS"/>
                <a:cs typeface="Arial Unicode MS"/>
              </a:rPr>
              <a:t>u</a:t>
            </a:r>
            <a:r>
              <a:rPr lang="en-US" spc="65" dirty="0">
                <a:solidFill>
                  <a:srgbClr val="58595B"/>
                </a:solidFill>
                <a:latin typeface="Arial Unicode MS"/>
                <a:cs typeface="Arial Unicode MS"/>
              </a:rPr>
              <a:t>r</a:t>
            </a:r>
            <a:r>
              <a:rPr lang="en-US" spc="35" dirty="0">
                <a:solidFill>
                  <a:srgbClr val="58595B"/>
                </a:solidFill>
                <a:latin typeface="Arial Unicode MS"/>
                <a:cs typeface="Arial Unicode MS"/>
              </a:rPr>
              <a:t>n</a:t>
            </a:r>
            <a:r>
              <a:rPr lang="en-US" spc="-20" dirty="0">
                <a:solidFill>
                  <a:srgbClr val="58595B"/>
                </a:solidFill>
                <a:latin typeface="Arial Unicode MS"/>
                <a:cs typeface="Arial Unicode MS"/>
              </a:rPr>
              <a:t> </a:t>
            </a:r>
            <a:r>
              <a:rPr lang="en-US" spc="40" dirty="0">
                <a:solidFill>
                  <a:srgbClr val="58595B"/>
                </a:solidFill>
                <a:latin typeface="Arial Unicode MS"/>
                <a:cs typeface="Arial Unicode MS"/>
              </a:rPr>
              <a:t>or</a:t>
            </a:r>
            <a:r>
              <a:rPr lang="en-US" spc="-20" dirty="0">
                <a:solidFill>
                  <a:srgbClr val="58595B"/>
                </a:solidFill>
                <a:latin typeface="Arial Unicode MS"/>
                <a:cs typeface="Arial Unicode MS"/>
              </a:rPr>
              <a:t> </a:t>
            </a:r>
            <a:r>
              <a:rPr lang="en-US" spc="-35" dirty="0">
                <a:solidFill>
                  <a:srgbClr val="58595B"/>
                </a:solidFill>
                <a:latin typeface="Arial Unicode MS"/>
                <a:cs typeface="Arial Unicode MS"/>
              </a:rPr>
              <a:t>s</a:t>
            </a:r>
            <a:r>
              <a:rPr lang="en-US" spc="-14" dirty="0">
                <a:solidFill>
                  <a:srgbClr val="58595B"/>
                </a:solidFill>
                <a:latin typeface="Arial Unicode MS"/>
                <a:cs typeface="Arial Unicode MS"/>
              </a:rPr>
              <a:t>e</a:t>
            </a:r>
            <a:r>
              <a:rPr lang="en-US" spc="60" dirty="0">
                <a:solidFill>
                  <a:srgbClr val="58595B"/>
                </a:solidFill>
                <a:latin typeface="Arial Unicode MS"/>
                <a:cs typeface="Arial Unicode MS"/>
              </a:rPr>
              <a:t>t</a:t>
            </a:r>
            <a:r>
              <a:rPr lang="en-US" spc="-20" dirty="0">
                <a:solidFill>
                  <a:srgbClr val="58595B"/>
                </a:solidFill>
                <a:latin typeface="Arial Unicode MS"/>
                <a:cs typeface="Arial Unicode MS"/>
              </a:rPr>
              <a:t> </a:t>
            </a:r>
            <a:r>
              <a:rPr lang="en-US" spc="-50" dirty="0">
                <a:solidFill>
                  <a:srgbClr val="58595B"/>
                </a:solidFill>
                <a:latin typeface="Arial Unicode MS"/>
                <a:cs typeface="Arial Unicode MS"/>
              </a:rPr>
              <a:t>y</a:t>
            </a:r>
            <a:r>
              <a:rPr lang="en-US" spc="30" dirty="0">
                <a:solidFill>
                  <a:srgbClr val="58595B"/>
                </a:solidFill>
                <a:latin typeface="Arial Unicode MS"/>
                <a:cs typeface="Arial Unicode MS"/>
              </a:rPr>
              <a:t>ou</a:t>
            </a:r>
            <a:r>
              <a:rPr lang="en-US" spc="55" dirty="0">
                <a:solidFill>
                  <a:srgbClr val="58595B"/>
                </a:solidFill>
                <a:latin typeface="Arial Unicode MS"/>
                <a:cs typeface="Arial Unicode MS"/>
              </a:rPr>
              <a:t>r</a:t>
            </a:r>
            <a:r>
              <a:rPr lang="en-US" spc="-20" dirty="0">
                <a:solidFill>
                  <a:srgbClr val="58595B"/>
                </a:solidFill>
                <a:latin typeface="Arial Unicode MS"/>
                <a:cs typeface="Arial Unicode MS"/>
              </a:rPr>
              <a:t> </a:t>
            </a:r>
            <a:r>
              <a:rPr lang="en-US" spc="30" dirty="0">
                <a:solidFill>
                  <a:srgbClr val="58595B"/>
                </a:solidFill>
                <a:latin typeface="Arial Unicode MS"/>
                <a:cs typeface="Arial Unicode MS"/>
              </a:rPr>
              <a:t>f</a:t>
            </a:r>
            <a:r>
              <a:rPr lang="en-US" spc="44" dirty="0">
                <a:solidFill>
                  <a:srgbClr val="58595B"/>
                </a:solidFill>
                <a:latin typeface="Arial Unicode MS"/>
                <a:cs typeface="Arial Unicode MS"/>
              </a:rPr>
              <a:t>u</a:t>
            </a:r>
            <a:r>
              <a:rPr lang="en-US" spc="60" dirty="0">
                <a:solidFill>
                  <a:srgbClr val="58595B"/>
                </a:solidFill>
                <a:latin typeface="Arial Unicode MS"/>
                <a:cs typeface="Arial Unicode MS"/>
              </a:rPr>
              <a:t>t</a:t>
            </a:r>
            <a:r>
              <a:rPr lang="en-US" spc="30" dirty="0">
                <a:solidFill>
                  <a:srgbClr val="58595B"/>
                </a:solidFill>
                <a:latin typeface="Arial Unicode MS"/>
                <a:cs typeface="Arial Unicode MS"/>
              </a:rPr>
              <a:t>u</a:t>
            </a:r>
            <a:r>
              <a:rPr lang="en-US" spc="40" dirty="0">
                <a:solidFill>
                  <a:srgbClr val="58595B"/>
                </a:solidFill>
                <a:latin typeface="Arial Unicode MS"/>
                <a:cs typeface="Arial Unicode MS"/>
              </a:rPr>
              <a:t>r</a:t>
            </a:r>
            <a:r>
              <a:rPr lang="en-US" spc="-14" dirty="0">
                <a:solidFill>
                  <a:srgbClr val="58595B"/>
                </a:solidFill>
                <a:latin typeface="Arial Unicode MS"/>
                <a:cs typeface="Arial Unicode MS"/>
              </a:rPr>
              <a:t>e</a:t>
            </a:r>
            <a:r>
              <a:rPr lang="en-US" spc="-20" dirty="0">
                <a:solidFill>
                  <a:srgbClr val="58595B"/>
                </a:solidFill>
                <a:latin typeface="Arial Unicode MS"/>
                <a:cs typeface="Arial Unicode MS"/>
              </a:rPr>
              <a:t> </a:t>
            </a:r>
            <a:r>
              <a:rPr lang="en-US" spc="-5" dirty="0">
                <a:solidFill>
                  <a:srgbClr val="58595B"/>
                </a:solidFill>
                <a:latin typeface="Arial Unicode MS"/>
                <a:cs typeface="Arial Unicode MS"/>
              </a:rPr>
              <a:t>i</a:t>
            </a:r>
            <a:r>
              <a:rPr lang="en-US" spc="35" dirty="0">
                <a:solidFill>
                  <a:srgbClr val="58595B"/>
                </a:solidFill>
                <a:latin typeface="Arial Unicode MS"/>
                <a:cs typeface="Arial Unicode MS"/>
              </a:rPr>
              <a:t>n</a:t>
            </a:r>
            <a:r>
              <a:rPr lang="en-US" spc="-50" dirty="0">
                <a:solidFill>
                  <a:srgbClr val="58595B"/>
                </a:solidFill>
                <a:latin typeface="Arial Unicode MS"/>
                <a:cs typeface="Arial Unicode MS"/>
              </a:rPr>
              <a:t>v</a:t>
            </a:r>
            <a:r>
              <a:rPr lang="en-US" spc="-14" dirty="0">
                <a:solidFill>
                  <a:srgbClr val="58595B"/>
                </a:solidFill>
                <a:latin typeface="Arial Unicode MS"/>
                <a:cs typeface="Arial Unicode MS"/>
              </a:rPr>
              <a:t>e</a:t>
            </a:r>
            <a:r>
              <a:rPr lang="en-US" spc="-10" dirty="0">
                <a:solidFill>
                  <a:srgbClr val="58595B"/>
                </a:solidFill>
                <a:latin typeface="Arial Unicode MS"/>
                <a:cs typeface="Arial Unicode MS"/>
              </a:rPr>
              <a:t>s</a:t>
            </a:r>
            <a:r>
              <a:rPr lang="en-US" spc="65" dirty="0">
                <a:solidFill>
                  <a:srgbClr val="58595B"/>
                </a:solidFill>
                <a:latin typeface="Arial Unicode MS"/>
                <a:cs typeface="Arial Unicode MS"/>
              </a:rPr>
              <a:t>t</a:t>
            </a:r>
            <a:r>
              <a:rPr lang="en-US" spc="55" dirty="0">
                <a:solidFill>
                  <a:srgbClr val="58595B"/>
                </a:solidFill>
                <a:latin typeface="Arial Unicode MS"/>
                <a:cs typeface="Arial Unicode MS"/>
              </a:rPr>
              <a:t>m</a:t>
            </a:r>
            <a:r>
              <a:rPr lang="en-US" spc="-20" dirty="0">
                <a:solidFill>
                  <a:srgbClr val="58595B"/>
                </a:solidFill>
                <a:latin typeface="Arial Unicode MS"/>
                <a:cs typeface="Arial Unicode MS"/>
              </a:rPr>
              <a:t>e</a:t>
            </a:r>
            <a:r>
              <a:rPr lang="en-US" spc="35" dirty="0">
                <a:solidFill>
                  <a:srgbClr val="58595B"/>
                </a:solidFill>
                <a:latin typeface="Arial Unicode MS"/>
                <a:cs typeface="Arial Unicode MS"/>
              </a:rPr>
              <a:t>n</a:t>
            </a:r>
            <a:r>
              <a:rPr lang="en-US" spc="60" dirty="0">
                <a:solidFill>
                  <a:srgbClr val="58595B"/>
                </a:solidFill>
                <a:latin typeface="Arial Unicode MS"/>
                <a:cs typeface="Arial Unicode MS"/>
              </a:rPr>
              <a:t>t</a:t>
            </a:r>
            <a:r>
              <a:rPr lang="en-US" spc="-20" dirty="0">
                <a:solidFill>
                  <a:srgbClr val="58595B"/>
                </a:solidFill>
                <a:latin typeface="Arial Unicode MS"/>
                <a:cs typeface="Arial Unicode MS"/>
              </a:rPr>
              <a:t> e</a:t>
            </a:r>
            <a:r>
              <a:rPr lang="en-US" dirty="0">
                <a:solidFill>
                  <a:srgbClr val="58595B"/>
                </a:solidFill>
                <a:latin typeface="Arial Unicode MS"/>
                <a:cs typeface="Arial Unicode MS"/>
              </a:rPr>
              <a:t>l</a:t>
            </a:r>
            <a:r>
              <a:rPr lang="en-US" spc="-10" dirty="0">
                <a:solidFill>
                  <a:srgbClr val="58595B"/>
                </a:solidFill>
                <a:latin typeface="Arial Unicode MS"/>
                <a:cs typeface="Arial Unicode MS"/>
              </a:rPr>
              <a:t>e</a:t>
            </a:r>
            <a:r>
              <a:rPr lang="en-US" spc="5" dirty="0">
                <a:solidFill>
                  <a:srgbClr val="58595B"/>
                </a:solidFill>
                <a:latin typeface="Arial Unicode MS"/>
                <a:cs typeface="Arial Unicode MS"/>
              </a:rPr>
              <a:t>c</a:t>
            </a:r>
            <a:r>
              <a:rPr lang="en-US" spc="65" dirty="0">
                <a:solidFill>
                  <a:srgbClr val="58595B"/>
                </a:solidFill>
                <a:latin typeface="Arial Unicode MS"/>
                <a:cs typeface="Arial Unicode MS"/>
              </a:rPr>
              <a:t>t</a:t>
            </a:r>
            <a:r>
              <a:rPr lang="en-US" spc="20" dirty="0">
                <a:solidFill>
                  <a:srgbClr val="58595B"/>
                </a:solidFill>
                <a:latin typeface="Arial Unicode MS"/>
                <a:cs typeface="Arial Unicode MS"/>
              </a:rPr>
              <a:t>ion</a:t>
            </a:r>
            <a:r>
              <a:rPr lang="en-US" spc="-35" dirty="0">
                <a:solidFill>
                  <a:srgbClr val="58595B"/>
                </a:solidFill>
                <a:latin typeface="Arial Unicode MS"/>
                <a:cs typeface="Arial Unicode MS"/>
              </a:rPr>
              <a:t>s</a:t>
            </a:r>
            <a:r>
              <a:rPr lang="en-US" spc="-50" dirty="0">
                <a:solidFill>
                  <a:srgbClr val="58595B"/>
                </a:solidFill>
                <a:latin typeface="Arial Unicode MS"/>
                <a:cs typeface="Arial Unicode MS"/>
              </a:rPr>
              <a:t>.</a:t>
            </a:r>
            <a:endParaRPr lang="en-US" dirty="0">
              <a:latin typeface="Arial Unicode MS"/>
              <a:cs typeface="Arial Unicode MS"/>
            </a:endParaRPr>
          </a:p>
          <a:p>
            <a:endParaRPr lang="en-US" dirty="0"/>
          </a:p>
        </p:txBody>
      </p:sp>
    </p:spTree>
    <p:extLst>
      <p:ext uri="{BB962C8B-B14F-4D97-AF65-F5344CB8AC3E}">
        <p14:creationId xmlns:p14="http://schemas.microsoft.com/office/powerpoint/2010/main" val="4837479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endParaRPr lang="en-US" sz="600" dirty="0">
              <a:solidFill>
                <a:srgbClr val="000000"/>
              </a:solidFill>
            </a:endParaRPr>
          </a:p>
          <a:p>
            <a:pPr defTabSz="882762">
              <a:defRPr/>
            </a:pPr>
            <a:endParaRPr lang="en-US" sz="600" dirty="0">
              <a:solidFill>
                <a:srgbClr val="000000"/>
              </a:solidFill>
            </a:endParaRPr>
          </a:p>
          <a:p>
            <a:pPr defTabSz="911452">
              <a:defRPr/>
            </a:pPr>
            <a:r>
              <a:rPr lang="en-US" sz="600" b="1" dirty="0">
                <a:solidFill>
                  <a:srgbClr val="BA0C2F"/>
                </a:solidFill>
              </a:rPr>
              <a:t>[</a:t>
            </a:r>
            <a:r>
              <a:rPr lang="en-US" sz="600" b="1" dirty="0">
                <a:solidFill>
                  <a:srgbClr val="000000"/>
                </a:solidFill>
              </a:rPr>
              <a:t>Website</a:t>
            </a:r>
            <a:r>
              <a:rPr lang="en-US" sz="600" b="1" dirty="0">
                <a:solidFill>
                  <a:srgbClr val="BA0C2F"/>
                </a:solidFill>
              </a:rPr>
              <a:t>]</a:t>
            </a:r>
            <a:endParaRPr lang="en-US" sz="600" b="1" dirty="0">
              <a:solidFill>
                <a:srgbClr val="000000"/>
              </a:solidFill>
            </a:endParaRPr>
          </a:p>
          <a:p>
            <a:pPr defTabSz="882762">
              <a:defRPr/>
            </a:pPr>
            <a:r>
              <a:rPr lang="en-US" sz="600" dirty="0">
                <a:solidFill>
                  <a:srgbClr val="000000"/>
                </a:solidFill>
              </a:rPr>
              <a:t>Vanity Site </a:t>
            </a:r>
            <a:r>
              <a:rPr lang="en-US" sz="600" dirty="0" err="1">
                <a:solidFill>
                  <a:srgbClr val="000000"/>
                </a:solidFill>
              </a:rPr>
              <a:t>Url</a:t>
            </a:r>
            <a:endParaRPr lang="en-US" sz="600" dirty="0">
              <a:solidFill>
                <a:srgbClr val="000000"/>
              </a:solidFill>
            </a:endParaRPr>
          </a:p>
          <a:p>
            <a:pPr defTabSz="882762">
              <a:defRPr/>
            </a:pPr>
            <a:r>
              <a:rPr lang="en-US" sz="600" dirty="0">
                <a:solidFill>
                  <a:srgbClr val="000000"/>
                </a:solidFill>
              </a:rPr>
              <a:t>Vanity platform URL</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911452">
              <a:defRPr/>
            </a:pPr>
            <a:r>
              <a:rPr lang="en-US" sz="600" dirty="0">
                <a:solidFill>
                  <a:srgbClr val="000000"/>
                </a:solidFill>
              </a:rPr>
              <a:t>- Begin to wrap up the conversation </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defTabSz="882762">
              <a:defRPr/>
            </a:pPr>
            <a:r>
              <a:rPr lang="en-US" sz="600" dirty="0">
                <a:solidFill>
                  <a:srgbClr val="000000"/>
                </a:solidFill>
              </a:rPr>
              <a:t>- Discuss items listed on the slide </a:t>
            </a:r>
          </a:p>
          <a:p>
            <a:pPr defTabSz="882762">
              <a:defRPr/>
            </a:pPr>
            <a:endParaRPr lang="en-US" sz="600" dirty="0">
              <a:solidFill>
                <a:srgbClr val="000000"/>
              </a:solidFill>
            </a:endParaRPr>
          </a:p>
          <a:p>
            <a:pPr defTabSz="882762">
              <a:defRPr/>
            </a:pPr>
            <a:r>
              <a:rPr lang="en-US" sz="600" dirty="0">
                <a:solidFill>
                  <a:srgbClr val="000000"/>
                </a:solidFill>
              </a:rPr>
              <a:t>Script:</a:t>
            </a:r>
          </a:p>
          <a:p>
            <a:pPr defTabSz="911336">
              <a:defRPr/>
            </a:pPr>
            <a:r>
              <a:rPr lang="en-US" sz="600" dirty="0">
                <a:solidFill>
                  <a:srgbClr val="000000"/>
                </a:solidFill>
              </a:rPr>
              <a:t>- As our discussion comes to a close today, I hope you can think back to what you envisioned your retirement looking like and consider how the financial decisions you may make as you choose to participate in your plan may help you fulfill that vision of retirement. After our discussion you should now have a better understanding of why it may be important to start contributing towards your retirement early and also contribute as much as your own personal financial situation allows.  We also discussed how diversifying your investments and having a long term approach to retirement investing may help you take advantage of the risk and return opportunities that different investments offer.  To aid you in both making contributions and understanding investments, we discussed some of the tools and resources that may help you as you make important retirement savings decisions. And now for a few required disclosures before we conclude our discussion with how to get in contact with Empower Retirement.</a:t>
            </a:r>
          </a:p>
        </p:txBody>
      </p:sp>
    </p:spTree>
    <p:extLst>
      <p:ext uri="{BB962C8B-B14F-4D97-AF65-F5344CB8AC3E}">
        <p14:creationId xmlns:p14="http://schemas.microsoft.com/office/powerpoint/2010/main" val="2361974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buClrTx/>
              <a:buSzPct val="50000"/>
              <a:buNone/>
            </a:pPr>
            <a:r>
              <a:rPr lang="en-US" sz="600" dirty="0">
                <a:cs typeface="ＭＳ Ｐゴシック" charset="-128"/>
              </a:rPr>
              <a:t>Speaker’s notes are for INTERNAL USE ONLY. Not for use with the public.</a:t>
            </a:r>
          </a:p>
          <a:p>
            <a:pPr marL="0" lvl="1">
              <a:buClrTx/>
              <a:buSzPct val="50000"/>
            </a:pPr>
            <a:endParaRPr lang="en-US" sz="600" dirty="0">
              <a:cs typeface="ＭＳ Ｐゴシック" charset="-128"/>
            </a:endParaRPr>
          </a:p>
          <a:p>
            <a:pPr marL="0" lvl="1" indent="0" defTabSz="882762">
              <a:buClrTx/>
              <a:buSzPct val="50000"/>
              <a:buNone/>
              <a:defRPr/>
            </a:pPr>
            <a:r>
              <a:rPr lang="en-US" sz="600" b="1" dirty="0">
                <a:solidFill>
                  <a:srgbClr val="000000"/>
                </a:solidFill>
                <a:cs typeface="ＭＳ Ｐゴシック" charset="-128"/>
              </a:rPr>
              <a:t>Mandatory Slide Yes</a:t>
            </a:r>
          </a:p>
          <a:p>
            <a:pPr marL="165518" lvl="1" indent="-165518" defTabSz="882762">
              <a:buClrTx/>
              <a:buSzPct val="50000"/>
              <a:defRPr/>
            </a:pPr>
            <a:r>
              <a:rPr lang="en-US" sz="600" b="1" dirty="0">
                <a:solidFill>
                  <a:srgbClr val="000000"/>
                </a:solidFill>
                <a:cs typeface="ＭＳ Ｐゴシック" charset="-128"/>
              </a:rPr>
              <a:t>The AM number should remain the same as the template for each use. </a:t>
            </a:r>
            <a:r>
              <a:rPr lang="en-US" sz="600" b="1">
                <a:solidFill>
                  <a:srgbClr val="000000"/>
                </a:solidFill>
                <a:cs typeface="ＭＳ Ｐゴシック" charset="-128"/>
              </a:rPr>
              <a:t>If you make material changes to this template, you must submit a New Communications AM ticket and you will change the AM  number to the new number here.</a:t>
            </a:r>
          </a:p>
          <a:p>
            <a:pPr marL="0" lvl="1" indent="0">
              <a:buClrTx/>
              <a:buSzPct val="50000"/>
              <a:buNone/>
            </a:pPr>
            <a:endParaRPr lang="en-US" sz="600" dirty="0">
              <a:cs typeface="ＭＳ Ｐゴシック" charset="-128"/>
            </a:endParaRPr>
          </a:p>
          <a:p>
            <a:pPr marL="0" lvl="1" indent="0">
              <a:buClrTx/>
              <a:buSzPct val="50000"/>
              <a:buNone/>
            </a:pPr>
            <a:r>
              <a:rPr lang="en-US" sz="600" dirty="0">
                <a:cs typeface="ＭＳ Ｐゴシック" charset="-128"/>
              </a:rPr>
              <a:t>Script:</a:t>
            </a:r>
          </a:p>
          <a:p>
            <a:pPr marL="177778" indent="-165518" defTabSz="882762" fontAlgn="auto">
              <a:lnSpc>
                <a:spcPct val="100000"/>
              </a:lnSpc>
              <a:spcBef>
                <a:spcPts val="0"/>
              </a:spcBef>
              <a:spcAft>
                <a:spcPts val="0"/>
              </a:spcAft>
              <a:buFontTx/>
              <a:buChar char="-"/>
            </a:pPr>
            <a:r>
              <a:rPr lang="en-US" sz="600" spc="-5" dirty="0">
                <a:latin typeface="Arial Narrow"/>
                <a:cs typeface="Arial Narrow"/>
              </a:rPr>
              <a:t>Carefully consider the investment objectives, risks, fees and expenses of the annuity and/or the investment options. Contact us for a prospectus, a summary prospectus and disclosure document, as available, containing this information. Read them carefully before investing. </a:t>
            </a:r>
          </a:p>
        </p:txBody>
      </p:sp>
      <p:sp>
        <p:nvSpPr>
          <p:cNvPr id="4" name="Slide Number Placeholder 3"/>
          <p:cNvSpPr>
            <a:spLocks noGrp="1"/>
          </p:cNvSpPr>
          <p:nvPr>
            <p:ph type="sldNum" sz="quarter" idx="10"/>
          </p:nvPr>
        </p:nvSpPr>
        <p:spPr>
          <a:xfrm>
            <a:off x="3977928" y="8842723"/>
            <a:ext cx="3043649" cy="464839"/>
          </a:xfrm>
          <a:prstGeom prst="rect">
            <a:avLst/>
          </a:prstGeom>
        </p:spPr>
        <p:txBody>
          <a:bodyPr lIns="88265" tIns="44132" rIns="88265" bIns="44132"/>
          <a:lstStyle/>
          <a:p>
            <a:fld id="{C3267DAF-BB53-49CD-B4F6-AEFA7445460F}"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3683766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buClrTx/>
              <a:buSzPct val="50000"/>
              <a:buNone/>
            </a:pPr>
            <a:r>
              <a:rPr lang="en-US" sz="600" dirty="0">
                <a:cs typeface="ＭＳ Ｐゴシック" charset="-128"/>
              </a:rPr>
              <a:t>Speaker’s notes are for INTERNAL USE ONLY. Not for use with the public.</a:t>
            </a:r>
          </a:p>
          <a:p>
            <a:pPr marL="0" lvl="1">
              <a:buClrTx/>
              <a:buSzPct val="50000"/>
            </a:pPr>
            <a:endParaRPr lang="en-US" sz="600" dirty="0">
              <a:cs typeface="ＭＳ Ｐゴシック" charset="-128"/>
            </a:endParaRPr>
          </a:p>
          <a:p>
            <a:pPr marL="0" lvl="1" indent="0">
              <a:buClrTx/>
              <a:buSzPct val="50000"/>
              <a:buNone/>
            </a:pPr>
            <a:r>
              <a:rPr lang="en-US" sz="600" b="1" dirty="0">
                <a:cs typeface="ＭＳ Ｐゴシック" charset="-128"/>
              </a:rPr>
              <a:t>Mandatory Slide Yes</a:t>
            </a:r>
          </a:p>
          <a:p>
            <a:pPr marL="0" lvl="1" indent="0">
              <a:buClrTx/>
              <a:buSzPct val="50000"/>
              <a:buNone/>
            </a:pPr>
            <a:endParaRPr lang="en-US" sz="600" dirty="0">
              <a:cs typeface="ＭＳ Ｐゴシック" charset="-128"/>
            </a:endParaRPr>
          </a:p>
          <a:p>
            <a:pPr marL="0" lvl="1">
              <a:buClrTx/>
              <a:buSzPct val="50000"/>
            </a:pPr>
            <a:r>
              <a:rPr lang="en-US" sz="600" dirty="0">
                <a:cs typeface="ＭＳ Ｐゴシック" charset="-128"/>
              </a:rPr>
              <a:t>Script:</a:t>
            </a:r>
          </a:p>
          <a:p>
            <a:pPr marR="12261">
              <a:lnSpc>
                <a:spcPct val="100000"/>
              </a:lnSpc>
              <a:spcBef>
                <a:spcPts val="290"/>
              </a:spcBef>
              <a:spcAft>
                <a:spcPts val="260"/>
              </a:spcAft>
            </a:pPr>
            <a:r>
              <a:rPr lang="en-US" sz="600" spc="-5" dirty="0">
                <a:latin typeface="Arial Narrow"/>
                <a:cs typeface="Arial Narrow"/>
              </a:rPr>
              <a:t>- Investing involves risk, including possible loss of principal.</a:t>
            </a:r>
            <a:endParaRPr lang="en-US" sz="600" dirty="0"/>
          </a:p>
        </p:txBody>
      </p:sp>
      <p:sp>
        <p:nvSpPr>
          <p:cNvPr id="4" name="Slide Number Placeholder 3"/>
          <p:cNvSpPr>
            <a:spLocks noGrp="1"/>
          </p:cNvSpPr>
          <p:nvPr>
            <p:ph type="sldNum" sz="quarter" idx="10"/>
          </p:nvPr>
        </p:nvSpPr>
        <p:spPr>
          <a:xfrm>
            <a:off x="3977928" y="8842723"/>
            <a:ext cx="3043649" cy="464839"/>
          </a:xfrm>
          <a:prstGeom prst="rect">
            <a:avLst/>
          </a:prstGeom>
        </p:spPr>
        <p:txBody>
          <a:bodyPr lIns="88265" tIns="44132" rIns="88265" bIns="44132"/>
          <a:lstStyle/>
          <a:p>
            <a:fld id="{C3267DAF-BB53-49CD-B4F6-AEFA7445460F}"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7494638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buClrTx/>
              <a:buSzPct val="50000"/>
              <a:buNone/>
            </a:pPr>
            <a:r>
              <a:rPr lang="en-US" sz="600" dirty="0">
                <a:cs typeface="ＭＳ Ｐゴシック" charset="-128"/>
              </a:rPr>
              <a:t>Speaker’s notes are for INTERNAL USE ONLY. Not for use with the public.</a:t>
            </a:r>
          </a:p>
          <a:p>
            <a:pPr marL="0" lvl="1">
              <a:buClrTx/>
              <a:buSzPct val="50000"/>
            </a:pPr>
            <a:endParaRPr lang="en-US" sz="600" dirty="0">
              <a:cs typeface="ＭＳ Ｐゴシック" charset="-128"/>
            </a:endParaRPr>
          </a:p>
          <a:p>
            <a:pPr marL="0" lvl="1" indent="0">
              <a:buClrTx/>
              <a:buSzPct val="50000"/>
              <a:buNone/>
            </a:pPr>
            <a:r>
              <a:rPr lang="en-US" sz="600" b="1" dirty="0">
                <a:cs typeface="ＭＳ Ｐゴシック" charset="-128"/>
              </a:rPr>
              <a:t>Mandatory Slide Yes</a:t>
            </a:r>
          </a:p>
          <a:p>
            <a:pPr marL="0" lvl="1" indent="0">
              <a:buClrTx/>
              <a:buSzPct val="50000"/>
              <a:buNone/>
            </a:pPr>
            <a:endParaRPr lang="en-US" sz="600" dirty="0">
              <a:cs typeface="ＭＳ Ｐゴシック" charset="-128"/>
            </a:endParaRPr>
          </a:p>
          <a:p>
            <a:pPr marL="0" lvl="1">
              <a:buClrTx/>
              <a:buSzPct val="50000"/>
            </a:pPr>
            <a:r>
              <a:rPr lang="en-US" sz="600" dirty="0">
                <a:cs typeface="ＭＳ Ｐゴシック" charset="-128"/>
              </a:rPr>
              <a:t>Script:</a:t>
            </a:r>
          </a:p>
          <a:p>
            <a:pPr marR="12261">
              <a:lnSpc>
                <a:spcPct val="100000"/>
              </a:lnSpc>
              <a:spcBef>
                <a:spcPts val="290"/>
              </a:spcBef>
              <a:spcAft>
                <a:spcPts val="260"/>
              </a:spcAft>
            </a:pPr>
            <a:r>
              <a:rPr lang="en-US" sz="600" spc="-5" dirty="0">
                <a:latin typeface="Arial Narrow"/>
                <a:cs typeface="Arial Narrow"/>
              </a:rPr>
              <a:t>- Equi</a:t>
            </a:r>
            <a:r>
              <a:rPr lang="en-US" sz="600" dirty="0">
                <a:latin typeface="Arial Narrow"/>
                <a:cs typeface="Arial Narrow"/>
              </a:rPr>
              <a:t>ty </a:t>
            </a:r>
            <a:r>
              <a:rPr lang="en-US" sz="600" spc="-5" dirty="0">
                <a:latin typeface="Arial Narrow"/>
                <a:cs typeface="Arial Narrow"/>
              </a:rPr>
              <a:t>securitie</a:t>
            </a:r>
            <a:r>
              <a:rPr lang="en-US" sz="600" dirty="0">
                <a:latin typeface="Arial Narrow"/>
                <a:cs typeface="Arial Narrow"/>
              </a:rPr>
              <a:t>s</a:t>
            </a:r>
            <a:r>
              <a:rPr lang="en-US" sz="600" spc="-14" dirty="0">
                <a:latin typeface="Arial Narrow"/>
                <a:cs typeface="Arial Narrow"/>
              </a:rPr>
              <a:t> </a:t>
            </a:r>
            <a:r>
              <a:rPr lang="en-US" sz="600" spc="-5" dirty="0">
                <a:latin typeface="Arial Narrow"/>
                <a:cs typeface="Arial Narrow"/>
              </a:rPr>
              <a:t>o</a:t>
            </a:r>
            <a:r>
              <a:rPr lang="en-US" sz="600" dirty="0">
                <a:latin typeface="Arial Narrow"/>
                <a:cs typeface="Arial Narrow"/>
              </a:rPr>
              <a:t>f</a:t>
            </a:r>
            <a:r>
              <a:rPr lang="en-US" sz="600" spc="-5" dirty="0">
                <a:latin typeface="Arial Narrow"/>
                <a:cs typeface="Arial Narrow"/>
              </a:rPr>
              <a:t> smal</a:t>
            </a:r>
            <a:r>
              <a:rPr lang="en-US" sz="600" dirty="0">
                <a:latin typeface="Arial Narrow"/>
                <a:cs typeface="Arial Narrow"/>
              </a:rPr>
              <a:t>l</a:t>
            </a:r>
            <a:r>
              <a:rPr lang="en-US" sz="600" spc="-5" dirty="0">
                <a:latin typeface="Arial Narrow"/>
                <a:cs typeface="Arial Narrow"/>
              </a:rPr>
              <a:t> an</a:t>
            </a:r>
            <a:r>
              <a:rPr lang="en-US" sz="600" dirty="0">
                <a:latin typeface="Arial Narrow"/>
                <a:cs typeface="Arial Narrow"/>
              </a:rPr>
              <a:t>d</a:t>
            </a:r>
            <a:r>
              <a:rPr lang="en-US" sz="600" spc="10" dirty="0">
                <a:latin typeface="Arial Narrow"/>
                <a:cs typeface="Arial Narrow"/>
              </a:rPr>
              <a:t> </a:t>
            </a:r>
            <a:r>
              <a:rPr lang="en-US" sz="600" spc="-5" dirty="0">
                <a:latin typeface="Arial Narrow"/>
                <a:cs typeface="Arial Narrow"/>
              </a:rPr>
              <a:t>mid</a:t>
            </a:r>
            <a:r>
              <a:rPr lang="en-US" sz="600" dirty="0">
                <a:latin typeface="Arial Narrow"/>
                <a:cs typeface="Arial Narrow"/>
              </a:rPr>
              <a:t>-</a:t>
            </a:r>
            <a:r>
              <a:rPr lang="en-US" sz="600" spc="-5" dirty="0">
                <a:latin typeface="Arial Narrow"/>
                <a:cs typeface="Arial Narrow"/>
              </a:rPr>
              <a:t>size</a:t>
            </a:r>
            <a:r>
              <a:rPr lang="en-US" sz="600" dirty="0">
                <a:latin typeface="Arial Narrow"/>
                <a:cs typeface="Arial Narrow"/>
              </a:rPr>
              <a:t>d</a:t>
            </a:r>
            <a:r>
              <a:rPr lang="en-US" sz="600" spc="-5" dirty="0">
                <a:latin typeface="Arial Narrow"/>
                <a:cs typeface="Arial Narrow"/>
              </a:rPr>
              <a:t> companie</a:t>
            </a:r>
            <a:r>
              <a:rPr lang="en-US" sz="600" dirty="0">
                <a:latin typeface="Arial Narrow"/>
                <a:cs typeface="Arial Narrow"/>
              </a:rPr>
              <a:t>s</a:t>
            </a:r>
            <a:r>
              <a:rPr lang="en-US" sz="600" spc="5" dirty="0">
                <a:latin typeface="Arial Narrow"/>
                <a:cs typeface="Arial Narrow"/>
              </a:rPr>
              <a:t> </a:t>
            </a:r>
            <a:r>
              <a:rPr lang="en-US" sz="600" spc="-5" dirty="0">
                <a:latin typeface="Arial Narrow"/>
                <a:cs typeface="Arial Narrow"/>
              </a:rPr>
              <a:t>ma</a:t>
            </a:r>
            <a:r>
              <a:rPr lang="en-US" sz="600" dirty="0">
                <a:latin typeface="Arial Narrow"/>
                <a:cs typeface="Arial Narrow"/>
              </a:rPr>
              <a:t>y</a:t>
            </a:r>
            <a:r>
              <a:rPr lang="en-US" sz="600" spc="-5" dirty="0">
                <a:latin typeface="Arial Narrow"/>
                <a:cs typeface="Arial Narrow"/>
              </a:rPr>
              <a:t> b</a:t>
            </a:r>
            <a:r>
              <a:rPr lang="en-US" sz="600" dirty="0">
                <a:latin typeface="Arial Narrow"/>
                <a:cs typeface="Arial Narrow"/>
              </a:rPr>
              <a:t>e</a:t>
            </a:r>
            <a:r>
              <a:rPr lang="en-US" sz="600" spc="10" dirty="0">
                <a:latin typeface="Arial Narrow"/>
                <a:cs typeface="Arial Narrow"/>
              </a:rPr>
              <a:t> </a:t>
            </a:r>
            <a:r>
              <a:rPr lang="en-US" sz="600" spc="-5" dirty="0">
                <a:latin typeface="Arial Narrow"/>
                <a:cs typeface="Arial Narrow"/>
              </a:rPr>
              <a:t>more volatil</a:t>
            </a:r>
            <a:r>
              <a:rPr lang="en-US" sz="600" dirty="0">
                <a:latin typeface="Arial Narrow"/>
                <a:cs typeface="Arial Narrow"/>
              </a:rPr>
              <a:t>e</a:t>
            </a:r>
            <a:r>
              <a:rPr lang="en-US" sz="600" spc="-14" dirty="0">
                <a:latin typeface="Arial Narrow"/>
                <a:cs typeface="Arial Narrow"/>
              </a:rPr>
              <a:t> </a:t>
            </a:r>
            <a:r>
              <a:rPr lang="en-US" sz="600" spc="-5" dirty="0">
                <a:latin typeface="Arial Narrow"/>
                <a:cs typeface="Arial Narrow"/>
              </a:rPr>
              <a:t>tha</a:t>
            </a:r>
            <a:r>
              <a:rPr lang="en-US" sz="600" dirty="0">
                <a:latin typeface="Arial Narrow"/>
                <a:cs typeface="Arial Narrow"/>
              </a:rPr>
              <a:t>n</a:t>
            </a:r>
            <a:r>
              <a:rPr lang="en-US" sz="600" spc="10" dirty="0">
                <a:latin typeface="Arial Narrow"/>
                <a:cs typeface="Arial Narrow"/>
              </a:rPr>
              <a:t> </a:t>
            </a:r>
            <a:r>
              <a:rPr lang="en-US" sz="600" spc="-5" dirty="0">
                <a:latin typeface="Arial Narrow"/>
                <a:cs typeface="Arial Narrow"/>
              </a:rPr>
              <a:t>securitie</a:t>
            </a:r>
            <a:r>
              <a:rPr lang="en-US" sz="600" dirty="0">
                <a:latin typeface="Arial Narrow"/>
                <a:cs typeface="Arial Narrow"/>
              </a:rPr>
              <a:t>s</a:t>
            </a:r>
            <a:r>
              <a:rPr lang="en-US" sz="600" spc="-14" dirty="0">
                <a:latin typeface="Arial Narrow"/>
                <a:cs typeface="Arial Narrow"/>
              </a:rPr>
              <a:t> </a:t>
            </a:r>
            <a:r>
              <a:rPr lang="en-US" sz="600" spc="-5" dirty="0">
                <a:latin typeface="Arial Narrow"/>
                <a:cs typeface="Arial Narrow"/>
              </a:rPr>
              <a:t>o</a:t>
            </a:r>
            <a:r>
              <a:rPr lang="en-US" sz="600" dirty="0">
                <a:latin typeface="Arial Narrow"/>
                <a:cs typeface="Arial Narrow"/>
              </a:rPr>
              <a:t>f</a:t>
            </a:r>
            <a:r>
              <a:rPr lang="en-US" sz="600" spc="5" dirty="0">
                <a:latin typeface="Arial Narrow"/>
                <a:cs typeface="Arial Narrow"/>
              </a:rPr>
              <a:t> </a:t>
            </a:r>
            <a:r>
              <a:rPr lang="en-US" sz="600" spc="-5" dirty="0">
                <a:latin typeface="Arial Narrow"/>
                <a:cs typeface="Arial Narrow"/>
              </a:rPr>
              <a:t>la</a:t>
            </a:r>
            <a:r>
              <a:rPr lang="en-US" sz="600" spc="5" dirty="0">
                <a:latin typeface="Arial Narrow"/>
                <a:cs typeface="Arial Narrow"/>
              </a:rPr>
              <a:t>r</a:t>
            </a:r>
            <a:r>
              <a:rPr lang="en-US" sz="600" spc="-5" dirty="0">
                <a:latin typeface="Arial Narrow"/>
                <a:cs typeface="Arial Narrow"/>
              </a:rPr>
              <a:t>ger</a:t>
            </a:r>
            <a:r>
              <a:rPr lang="en-US" sz="600" dirty="0">
                <a:latin typeface="Arial Narrow"/>
                <a:cs typeface="Arial Narrow"/>
              </a:rPr>
              <a:t>,</a:t>
            </a:r>
            <a:r>
              <a:rPr lang="en-US" sz="600" spc="-5" dirty="0">
                <a:latin typeface="Arial Narrow"/>
                <a:cs typeface="Arial Narrow"/>
              </a:rPr>
              <a:t> mor</a:t>
            </a:r>
            <a:r>
              <a:rPr lang="en-US" sz="600" dirty="0">
                <a:latin typeface="Arial Narrow"/>
                <a:cs typeface="Arial Narrow"/>
              </a:rPr>
              <a:t>e</a:t>
            </a:r>
            <a:r>
              <a:rPr lang="en-US" sz="600" spc="5" dirty="0">
                <a:latin typeface="Arial Narrow"/>
                <a:cs typeface="Arial Narrow"/>
              </a:rPr>
              <a:t> </a:t>
            </a:r>
            <a:r>
              <a:rPr lang="en-US" sz="600" spc="-5" dirty="0">
                <a:latin typeface="Arial Narrow"/>
                <a:cs typeface="Arial Narrow"/>
              </a:rPr>
              <a:t>establishe</a:t>
            </a:r>
            <a:r>
              <a:rPr lang="en-US" sz="600" dirty="0">
                <a:latin typeface="Arial Narrow"/>
                <a:cs typeface="Arial Narrow"/>
              </a:rPr>
              <a:t>d</a:t>
            </a:r>
            <a:r>
              <a:rPr lang="en-US" sz="600" spc="5" dirty="0">
                <a:latin typeface="Arial Narrow"/>
                <a:cs typeface="Arial Narrow"/>
              </a:rPr>
              <a:t> </a:t>
            </a:r>
            <a:r>
              <a:rPr lang="en-US" sz="600" spc="-5" dirty="0">
                <a:latin typeface="Arial Narrow"/>
                <a:cs typeface="Arial Narrow"/>
              </a:rPr>
              <a:t>companies.</a:t>
            </a:r>
            <a:br>
              <a:rPr lang="en-US" b="1" dirty="0"/>
            </a:br>
            <a:endParaRPr lang="en-US" dirty="0"/>
          </a:p>
          <a:p>
            <a:endParaRPr lang="en-US" dirty="0"/>
          </a:p>
        </p:txBody>
      </p:sp>
      <p:sp>
        <p:nvSpPr>
          <p:cNvPr id="4" name="Slide Number Placeholder 3"/>
          <p:cNvSpPr>
            <a:spLocks noGrp="1"/>
          </p:cNvSpPr>
          <p:nvPr>
            <p:ph type="sldNum" sz="quarter" idx="10"/>
          </p:nvPr>
        </p:nvSpPr>
        <p:spPr>
          <a:xfrm>
            <a:off x="3977928" y="8842723"/>
            <a:ext cx="3043649" cy="464839"/>
          </a:xfrm>
          <a:prstGeom prst="rect">
            <a:avLst/>
          </a:prstGeom>
        </p:spPr>
        <p:txBody>
          <a:bodyPr lIns="88265" tIns="44132" rIns="88265" bIns="44132"/>
          <a:lstStyle/>
          <a:p>
            <a:fld id="{C3267DAF-BB53-49CD-B4F6-AEFA7445460F}"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749463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800" dirty="0">
                <a:solidFill>
                  <a:srgbClr val="000000"/>
                </a:solidFill>
              </a:rPr>
              <a:t>Speaker’s notes are for INTERNAL USE ONLY. Not for use with the public.</a:t>
            </a:r>
          </a:p>
          <a:p>
            <a:pPr defTabSz="911452">
              <a:defRPr/>
            </a:pPr>
            <a:endParaRPr lang="en-US" sz="800" b="1" dirty="0">
              <a:solidFill>
                <a:srgbClr val="BA0C2F"/>
              </a:solidFill>
            </a:endParaRPr>
          </a:p>
          <a:p>
            <a:pPr defTabSz="911452">
              <a:defRPr/>
            </a:pPr>
            <a:r>
              <a:rPr lang="en-US" sz="800" b="1" dirty="0">
                <a:solidFill>
                  <a:srgbClr val="BA0C2F"/>
                </a:solidFill>
              </a:rPr>
              <a:t>Mandatory Slide No </a:t>
            </a:r>
          </a:p>
          <a:p>
            <a:pPr defTabSz="882762">
              <a:defRPr/>
            </a:pPr>
            <a:endParaRPr lang="en-US" sz="800" dirty="0">
              <a:solidFill>
                <a:srgbClr val="000000"/>
              </a:solidFill>
            </a:endParaRPr>
          </a:p>
          <a:p>
            <a:pPr defTabSz="882762">
              <a:defRPr/>
            </a:pPr>
            <a:r>
              <a:rPr lang="en-US" sz="800" dirty="0">
                <a:solidFill>
                  <a:srgbClr val="000000"/>
                </a:solidFill>
              </a:rPr>
              <a:t>Speaker’s notes:</a:t>
            </a:r>
          </a:p>
          <a:p>
            <a:pPr defTabSz="911452">
              <a:defRPr/>
            </a:pPr>
            <a:r>
              <a:rPr lang="en-US" sz="800" dirty="0">
                <a:solidFill>
                  <a:srgbClr val="000000"/>
                </a:solidFill>
              </a:rPr>
              <a:t>- Set up the topics for the days meetings, let the audience know what they will learn today </a:t>
            </a:r>
          </a:p>
          <a:p>
            <a:pPr defTabSz="882762">
              <a:defRPr/>
            </a:pPr>
            <a:endParaRPr lang="en-US" sz="800" dirty="0">
              <a:solidFill>
                <a:srgbClr val="000000"/>
              </a:solidFill>
            </a:endParaRPr>
          </a:p>
          <a:p>
            <a:pPr defTabSz="882762">
              <a:defRPr/>
            </a:pPr>
            <a:r>
              <a:rPr lang="en-US" sz="800" dirty="0">
                <a:solidFill>
                  <a:srgbClr val="000000"/>
                </a:solidFill>
              </a:rPr>
              <a:t>Suggested talking points:</a:t>
            </a:r>
          </a:p>
          <a:p>
            <a:pPr marL="165518" indent="-165518" defTabSz="911452">
              <a:buFontTx/>
              <a:buChar char="-"/>
              <a:defRPr/>
            </a:pPr>
            <a:r>
              <a:rPr lang="en-US" sz="800" dirty="0">
                <a:solidFill>
                  <a:srgbClr val="000000"/>
                </a:solidFill>
              </a:rPr>
              <a:t>Realities of retirement  </a:t>
            </a:r>
          </a:p>
          <a:p>
            <a:pPr marL="165518" indent="-165518" defTabSz="911452">
              <a:buFontTx/>
              <a:buChar char="-"/>
              <a:defRPr/>
            </a:pPr>
            <a:r>
              <a:rPr lang="en-US" sz="800" dirty="0">
                <a:solidFill>
                  <a:srgbClr val="000000"/>
                </a:solidFill>
              </a:rPr>
              <a:t>Plan features and benefits</a:t>
            </a:r>
          </a:p>
          <a:p>
            <a:pPr marL="165518" indent="-165518" defTabSz="911452">
              <a:buFontTx/>
              <a:buChar char="-"/>
              <a:defRPr/>
            </a:pPr>
            <a:r>
              <a:rPr lang="en-US" sz="800" dirty="0">
                <a:solidFill>
                  <a:srgbClr val="000000"/>
                </a:solidFill>
              </a:rPr>
              <a:t>Investment options</a:t>
            </a:r>
          </a:p>
          <a:p>
            <a:pPr marL="165518" indent="-165518" defTabSz="882762">
              <a:buFontTx/>
              <a:buChar char="-"/>
              <a:defRPr/>
            </a:pPr>
            <a:r>
              <a:rPr lang="en-US" sz="800" dirty="0">
                <a:solidFill>
                  <a:srgbClr val="000000"/>
                </a:solidFill>
              </a:rPr>
              <a:t>Contacting Empower Retirement </a:t>
            </a:r>
          </a:p>
          <a:p>
            <a:pPr defTabSz="911452">
              <a:defRPr/>
            </a:pPr>
            <a:endParaRPr lang="en-US" sz="800" dirty="0">
              <a:solidFill>
                <a:srgbClr val="000000"/>
              </a:solidFill>
            </a:endParaRPr>
          </a:p>
          <a:p>
            <a:pPr defTabSz="911452">
              <a:defRPr/>
            </a:pPr>
            <a:r>
              <a:rPr lang="en-US" sz="800" dirty="0">
                <a:solidFill>
                  <a:srgbClr val="000000"/>
                </a:solidFill>
              </a:rPr>
              <a:t>Script:</a:t>
            </a:r>
          </a:p>
          <a:p>
            <a:pPr defTabSz="882762">
              <a:defRPr/>
            </a:pPr>
            <a:r>
              <a:rPr lang="en-US" sz="800" dirty="0">
                <a:solidFill>
                  <a:srgbClr val="000000"/>
                </a:solidFill>
              </a:rPr>
              <a:t>- To accomplish this goal we will first discuss the Realities of retirement income.  From there we’ll review the basic features and benefits of your plan that you can utilize as you plan for retirement. Along with those features and benefits, it will also be important for you to understand how certain types of investments operate and the different types of investment options you have available to you in your plan. By the end of our discussion you will also know where and how to access online tools and resources. And lastly, we’ll discuss how you can contact Empower Retirement when you have any questions or need assistance with your plan.</a:t>
            </a:r>
          </a:p>
        </p:txBody>
      </p:sp>
    </p:spTree>
    <p:extLst>
      <p:ext uri="{BB962C8B-B14F-4D97-AF65-F5344CB8AC3E}">
        <p14:creationId xmlns:p14="http://schemas.microsoft.com/office/powerpoint/2010/main" val="27375216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a:buClrTx/>
              <a:buSzPct val="50000"/>
              <a:buNone/>
            </a:pPr>
            <a:r>
              <a:rPr lang="en-US" sz="600" dirty="0">
                <a:cs typeface="ＭＳ Ｐゴシック" charset="-128"/>
              </a:rPr>
              <a:t>Speaker’s notes are for INTERNAL USE ONLY. Not for use with the public.</a:t>
            </a:r>
          </a:p>
          <a:p>
            <a:pPr marL="0" lvl="1">
              <a:buClrTx/>
              <a:buSzPct val="50000"/>
            </a:pPr>
            <a:endParaRPr lang="en-US" sz="600" dirty="0">
              <a:cs typeface="ＭＳ Ｐゴシック" charset="-128"/>
            </a:endParaRPr>
          </a:p>
          <a:p>
            <a:pPr marL="0" lvl="1" indent="0">
              <a:buClrTx/>
              <a:buSzPct val="50000"/>
              <a:buNone/>
            </a:pPr>
            <a:r>
              <a:rPr lang="en-US" sz="600" b="1" dirty="0">
                <a:cs typeface="ＭＳ Ｐゴシック" charset="-128"/>
              </a:rPr>
              <a:t>Mandatory Slide Yes</a:t>
            </a:r>
          </a:p>
          <a:p>
            <a:pPr marL="0" lvl="1" indent="0">
              <a:buClrTx/>
              <a:buSzPct val="50000"/>
              <a:buNone/>
            </a:pPr>
            <a:endParaRPr lang="en-US" sz="600" dirty="0">
              <a:cs typeface="ＭＳ Ｐゴシック" charset="-128"/>
            </a:endParaRPr>
          </a:p>
          <a:p>
            <a:pPr marL="0" lvl="1" indent="0">
              <a:buClrTx/>
              <a:buSzPct val="50000"/>
              <a:buNone/>
            </a:pPr>
            <a:r>
              <a:rPr lang="en-US" sz="600" dirty="0">
                <a:cs typeface="ＭＳ Ｐゴシック" charset="-128"/>
              </a:rPr>
              <a:t>Script:</a:t>
            </a:r>
          </a:p>
          <a:p>
            <a:pPr marL="0" lvl="1" indent="0">
              <a:lnSpc>
                <a:spcPct val="100000"/>
              </a:lnSpc>
              <a:spcBef>
                <a:spcPts val="290"/>
              </a:spcBef>
              <a:spcAft>
                <a:spcPts val="260"/>
              </a:spcAft>
              <a:buSzPct val="85000"/>
              <a:buNone/>
            </a:pPr>
            <a:r>
              <a:rPr lang="en-US" sz="600" dirty="0"/>
              <a:t>- The following indices and benchmarks are used for illustrative purposes only and are not intended to be indicative of fund performance.</a:t>
            </a:r>
          </a:p>
        </p:txBody>
      </p:sp>
      <p:sp>
        <p:nvSpPr>
          <p:cNvPr id="4" name="Slide Number Placeholder 3"/>
          <p:cNvSpPr>
            <a:spLocks noGrp="1"/>
          </p:cNvSpPr>
          <p:nvPr>
            <p:ph type="sldNum" sz="quarter" idx="10"/>
          </p:nvPr>
        </p:nvSpPr>
        <p:spPr>
          <a:xfrm>
            <a:off x="3977928" y="8842724"/>
            <a:ext cx="3043649" cy="464839"/>
          </a:xfrm>
          <a:prstGeom prst="rect">
            <a:avLst/>
          </a:prstGeom>
        </p:spPr>
        <p:txBody>
          <a:bodyPr lIns="88256" tIns="44127" rIns="88256" bIns="44127"/>
          <a:lstStyle/>
          <a:p>
            <a:fld id="{C3267DAF-BB53-49CD-B4F6-AEFA7445460F}"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1903475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Yes if </a:t>
            </a:r>
            <a:r>
              <a:rPr lang="en-US" sz="600" b="1" dirty="0"/>
              <a:t>feature the Empower Participant Experience ; Health care cost estimator are demoed (Next Gen or LIAT)</a:t>
            </a:r>
          </a:p>
          <a:p>
            <a:endParaRPr lang="en-US" sz="600" dirty="0"/>
          </a:p>
          <a:p>
            <a:pPr defTabSz="911452">
              <a:defRPr/>
            </a:pPr>
            <a:r>
              <a:rPr lang="en-US" sz="600" dirty="0"/>
              <a:t>Script:</a:t>
            </a:r>
          </a:p>
          <a:p>
            <a:pPr marL="165518" indent="-165518">
              <a:buFontTx/>
              <a:buChar char="-"/>
            </a:pPr>
            <a:r>
              <a:rPr lang="en-US" sz="800" dirty="0">
                <a:solidFill>
                  <a:srgbClr val="FF0000"/>
                </a:solidFill>
              </a:rPr>
              <a:t>IMPORTANT: The projections, or other information generated on the website by the investment analysis tool regarding the likelihood of various investment outcomes, are hypothetical in nature. </a:t>
            </a:r>
            <a:endParaRPr lang="en-US" sz="600" dirty="0"/>
          </a:p>
        </p:txBody>
      </p:sp>
      <p:sp>
        <p:nvSpPr>
          <p:cNvPr id="4" name="Slide Number Placeholder 3"/>
          <p:cNvSpPr>
            <a:spLocks noGrp="1"/>
          </p:cNvSpPr>
          <p:nvPr>
            <p:ph type="sldNum" sz="quarter" idx="10"/>
          </p:nvPr>
        </p:nvSpPr>
        <p:spPr>
          <a:xfrm>
            <a:off x="3977928" y="8842723"/>
            <a:ext cx="3043649" cy="464839"/>
          </a:xfrm>
          <a:prstGeom prst="rect">
            <a:avLst/>
          </a:prstGeom>
        </p:spPr>
        <p:txBody>
          <a:bodyPr lIns="88265" tIns="44132" rIns="88265" bIns="44132"/>
          <a:lstStyle/>
          <a:p>
            <a:fld id="{C3267DAF-BB53-49CD-B4F6-AEFA7445460F}"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4190347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800" dirty="0"/>
              <a:t>Speaker’s notes are for INTERNAL USE ONLY. Not for use with the public.</a:t>
            </a:r>
          </a:p>
          <a:p>
            <a:pPr defTabSz="911452">
              <a:defRPr/>
            </a:pPr>
            <a:endParaRPr lang="en-US" sz="800" b="1" dirty="0">
              <a:solidFill>
                <a:srgbClr val="BA0C2F"/>
              </a:solidFill>
            </a:endParaRPr>
          </a:p>
          <a:p>
            <a:pPr defTabSz="911452">
              <a:defRPr/>
            </a:pPr>
            <a:r>
              <a:rPr lang="en-US" sz="800" b="1" dirty="0">
                <a:solidFill>
                  <a:srgbClr val="BA0C2F"/>
                </a:solidFill>
              </a:rPr>
              <a:t>Mandatory Slide Yes</a:t>
            </a:r>
            <a:endParaRPr lang="en-US" sz="800" dirty="0"/>
          </a:p>
          <a:p>
            <a:endParaRPr lang="en-US" sz="800" dirty="0"/>
          </a:p>
          <a:p>
            <a:pPr defTabSz="911452">
              <a:defRPr/>
            </a:pPr>
            <a:r>
              <a:rPr lang="en-US" sz="800" b="1" dirty="0">
                <a:solidFill>
                  <a:srgbClr val="BA0C2F"/>
                </a:solidFill>
              </a:rPr>
              <a:t>[Website]</a:t>
            </a:r>
            <a:endParaRPr lang="en-US" sz="800" b="1" dirty="0"/>
          </a:p>
          <a:p>
            <a:r>
              <a:rPr lang="en-US" sz="800" dirty="0"/>
              <a:t>Vanity Site </a:t>
            </a:r>
            <a:r>
              <a:rPr lang="en-US" sz="800" dirty="0" err="1"/>
              <a:t>Url</a:t>
            </a:r>
            <a:endParaRPr lang="en-US" sz="800" dirty="0"/>
          </a:p>
          <a:p>
            <a:r>
              <a:rPr lang="en-US" sz="800" dirty="0"/>
              <a:t>Vanity platform URL</a:t>
            </a:r>
          </a:p>
          <a:p>
            <a:endParaRPr lang="en-US" sz="800" dirty="0"/>
          </a:p>
          <a:p>
            <a:r>
              <a:rPr lang="en-US" sz="800" b="1" dirty="0">
                <a:solidFill>
                  <a:srgbClr val="BA0C2F"/>
                </a:solidFill>
              </a:rPr>
              <a:t>[</a:t>
            </a:r>
            <a:r>
              <a:rPr lang="en-US" sz="800" b="1" dirty="0"/>
              <a:t>Phone Number</a:t>
            </a:r>
            <a:r>
              <a:rPr lang="en-US" sz="800" b="1" dirty="0">
                <a:solidFill>
                  <a:srgbClr val="BA0C2F"/>
                </a:solidFill>
              </a:rPr>
              <a:t>]</a:t>
            </a:r>
          </a:p>
          <a:p>
            <a:r>
              <a:rPr lang="en-US" sz="800" dirty="0">
                <a:solidFill>
                  <a:srgbClr val="BA0C2F"/>
                </a:solidFill>
              </a:rPr>
              <a:t>Modify/Edit for plan’s vanity phone numbers </a:t>
            </a:r>
          </a:p>
          <a:p>
            <a:endParaRPr lang="en-US" sz="800" dirty="0"/>
          </a:p>
          <a:p>
            <a:r>
              <a:rPr lang="en-US" sz="800" b="1" dirty="0">
                <a:solidFill>
                  <a:srgbClr val="BA0C2F"/>
                </a:solidFill>
              </a:rPr>
              <a:t>[</a:t>
            </a:r>
            <a:r>
              <a:rPr lang="en-US" sz="800" b="1" dirty="0"/>
              <a:t>Monday – Friday, 7 a.m. to 8 p.m. Central Time</a:t>
            </a:r>
            <a:r>
              <a:rPr lang="en-US" sz="800" b="1" dirty="0">
                <a:solidFill>
                  <a:srgbClr val="BA0C2F"/>
                </a:solidFill>
              </a:rPr>
              <a:t>]</a:t>
            </a:r>
          </a:p>
          <a:p>
            <a:pPr defTabSz="911452">
              <a:defRPr/>
            </a:pPr>
            <a:r>
              <a:rPr lang="en-US" sz="800" dirty="0">
                <a:solidFill>
                  <a:srgbClr val="BA0C2F"/>
                </a:solidFill>
              </a:rPr>
              <a:t>Modify/Edit for plan’s location </a:t>
            </a:r>
            <a:endParaRPr lang="en-US" sz="800" dirty="0"/>
          </a:p>
          <a:p>
            <a:endParaRPr lang="en-US" sz="800" dirty="0"/>
          </a:p>
          <a:p>
            <a:pPr defTabSz="911452">
              <a:defRPr/>
            </a:pPr>
            <a:r>
              <a:rPr lang="en-US" sz="800" b="1" dirty="0"/>
              <a:t>TTY: </a:t>
            </a:r>
            <a:r>
              <a:rPr lang="en-US" sz="800" b="1" dirty="0">
                <a:solidFill>
                  <a:srgbClr val="BA0C2F"/>
                </a:solidFill>
              </a:rPr>
              <a:t>[</a:t>
            </a:r>
            <a:r>
              <a:rPr lang="en-US" sz="800" b="1" dirty="0"/>
              <a:t>Phone Number</a:t>
            </a:r>
            <a:r>
              <a:rPr lang="en-US" sz="800" b="1" dirty="0">
                <a:solidFill>
                  <a:srgbClr val="BA0C2F"/>
                </a:solidFill>
              </a:rPr>
              <a:t>]</a:t>
            </a:r>
            <a:endParaRPr lang="en-US" sz="800" b="1" dirty="0"/>
          </a:p>
          <a:p>
            <a:pPr defTabSz="911452">
              <a:defRPr/>
            </a:pPr>
            <a:r>
              <a:rPr lang="en-US" sz="800" dirty="0">
                <a:solidFill>
                  <a:srgbClr val="BA0C2F"/>
                </a:solidFill>
              </a:rPr>
              <a:t>Modify/Edit for plan’s vanity phone numbers </a:t>
            </a:r>
            <a:endParaRPr lang="en-US" sz="800" dirty="0"/>
          </a:p>
          <a:p>
            <a:endParaRPr lang="en-US" sz="800" dirty="0"/>
          </a:p>
          <a:p>
            <a:r>
              <a:rPr lang="en-US" sz="800" dirty="0"/>
              <a:t>Speaker’s notes:</a:t>
            </a:r>
          </a:p>
          <a:p>
            <a:pPr defTabSz="911452">
              <a:defRPr/>
            </a:pPr>
            <a:r>
              <a:rPr lang="en-US" sz="800" dirty="0"/>
              <a:t>-</a:t>
            </a:r>
          </a:p>
          <a:p>
            <a:endParaRPr lang="en-US" sz="800" dirty="0"/>
          </a:p>
          <a:p>
            <a:r>
              <a:rPr lang="en-US" sz="800" dirty="0"/>
              <a:t>Suggested talking points:</a:t>
            </a:r>
          </a:p>
          <a:p>
            <a:r>
              <a:rPr lang="en-US" sz="800" dirty="0"/>
              <a:t>-</a:t>
            </a:r>
          </a:p>
          <a:p>
            <a:pPr defTabSz="911452">
              <a:defRPr/>
            </a:pPr>
            <a:r>
              <a:rPr lang="en-US" sz="800" dirty="0"/>
              <a:t>-</a:t>
            </a:r>
          </a:p>
          <a:p>
            <a:r>
              <a:rPr lang="en-US" sz="800" dirty="0"/>
              <a:t>-</a:t>
            </a:r>
          </a:p>
          <a:p>
            <a:endParaRPr lang="en-US" sz="800" dirty="0"/>
          </a:p>
          <a:p>
            <a:pPr defTabSz="911452">
              <a:defRPr/>
            </a:pPr>
            <a:r>
              <a:rPr lang="en-US" sz="800" dirty="0"/>
              <a:t>SCRIPT:</a:t>
            </a:r>
          </a:p>
          <a:p>
            <a:endParaRPr lang="en-US" sz="800" dirty="0"/>
          </a:p>
        </p:txBody>
      </p:sp>
    </p:spTree>
    <p:extLst>
      <p:ext uri="{BB962C8B-B14F-4D97-AF65-F5344CB8AC3E}">
        <p14:creationId xmlns:p14="http://schemas.microsoft.com/office/powerpoint/2010/main" val="4117951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700" dirty="0">
                <a:solidFill>
                  <a:srgbClr val="000000"/>
                </a:solidFill>
              </a:rPr>
              <a:t>Speaker’s notes are for INTERNAL USE ONLY. Not for use with the public.</a:t>
            </a:r>
          </a:p>
          <a:p>
            <a:pPr defTabSz="911452">
              <a:defRPr/>
            </a:pPr>
            <a:endParaRPr lang="en-US" sz="700" b="1" dirty="0">
              <a:solidFill>
                <a:srgbClr val="BA0C2F"/>
              </a:solidFill>
            </a:endParaRPr>
          </a:p>
          <a:p>
            <a:pPr defTabSz="911452">
              <a:defRPr/>
            </a:pPr>
            <a:r>
              <a:rPr lang="en-US" sz="700" b="1" dirty="0">
                <a:solidFill>
                  <a:srgbClr val="BA0C2F"/>
                </a:solidFill>
              </a:rPr>
              <a:t>Mandatory Slide No</a:t>
            </a:r>
          </a:p>
          <a:p>
            <a:pPr defTabSz="882762">
              <a:defRPr/>
            </a:pPr>
            <a:endParaRPr lang="en-US" sz="700" dirty="0">
              <a:solidFill>
                <a:srgbClr val="000000"/>
              </a:solidFill>
            </a:endParaRPr>
          </a:p>
          <a:p>
            <a:pPr defTabSz="882762">
              <a:defRPr/>
            </a:pPr>
            <a:r>
              <a:rPr lang="en-US" sz="700" dirty="0">
                <a:solidFill>
                  <a:srgbClr val="000000"/>
                </a:solidFill>
              </a:rPr>
              <a:t>Speaker’s notes:</a:t>
            </a:r>
          </a:p>
          <a:p>
            <a:pPr marL="165518" indent="-165518" defTabSz="882762">
              <a:buFontTx/>
              <a:buChar char="-"/>
              <a:defRPr/>
            </a:pPr>
            <a:r>
              <a:rPr lang="en-US" sz="700" dirty="0">
                <a:solidFill>
                  <a:srgbClr val="000000"/>
                </a:solidFill>
              </a:rPr>
              <a:t>Realities of retirement: Sources of income</a:t>
            </a:r>
          </a:p>
          <a:p>
            <a:pPr marL="165518" indent="-165518" defTabSz="882762">
              <a:buFontTx/>
              <a:buChar char="-"/>
              <a:defRPr/>
            </a:pPr>
            <a:r>
              <a:rPr lang="en-US" sz="700" dirty="0">
                <a:solidFill>
                  <a:srgbClr val="000000"/>
                </a:solidFill>
              </a:rPr>
              <a:t>The name of the Survey chapter is EBRI </a:t>
            </a:r>
            <a:r>
              <a:rPr lang="en-US" sz="700" dirty="0" err="1">
                <a:solidFill>
                  <a:srgbClr val="000000"/>
                </a:solidFill>
              </a:rPr>
              <a:t>Databook</a:t>
            </a:r>
            <a:r>
              <a:rPr lang="en-US" sz="700" dirty="0">
                <a:solidFill>
                  <a:srgbClr val="000000"/>
                </a:solidFill>
              </a:rPr>
              <a:t> on Employee Benefits, Chapter 3: Sources of Income for Persons Aged 55 and Over.</a:t>
            </a:r>
          </a:p>
          <a:p>
            <a:pPr marL="165518" indent="-165518" defTabSz="882762">
              <a:buFontTx/>
              <a:buChar char="-"/>
              <a:defRPr/>
            </a:pPr>
            <a:r>
              <a:rPr lang="en-US" sz="700" dirty="0">
                <a:solidFill>
                  <a:srgbClr val="000000"/>
                </a:solidFill>
              </a:rPr>
              <a:t>The name of the chart in the study is Retirement income for Americans 65 and older</a:t>
            </a:r>
          </a:p>
          <a:p>
            <a:pPr defTabSz="882762">
              <a:defRPr/>
            </a:pPr>
            <a:endParaRPr lang="en-US" sz="700" dirty="0">
              <a:solidFill>
                <a:srgbClr val="000000"/>
              </a:solidFill>
            </a:endParaRPr>
          </a:p>
          <a:p>
            <a:pPr defTabSz="882762">
              <a:defRPr/>
            </a:pPr>
            <a:r>
              <a:rPr lang="en-US" sz="700" dirty="0">
                <a:solidFill>
                  <a:srgbClr val="000000"/>
                </a:solidFill>
              </a:rPr>
              <a:t>Suggested talking points:</a:t>
            </a:r>
          </a:p>
          <a:p>
            <a:pPr marL="170897" indent="-170897" defTabSz="911452">
              <a:buFontTx/>
              <a:buChar char="-"/>
              <a:defRPr/>
            </a:pPr>
            <a:r>
              <a:rPr lang="en-US" sz="700" dirty="0">
                <a:solidFill>
                  <a:srgbClr val="000000"/>
                </a:solidFill>
              </a:rPr>
              <a:t>State if Social Security does not apply. </a:t>
            </a:r>
          </a:p>
          <a:p>
            <a:pPr marL="170897" indent="-170897" defTabSz="911452">
              <a:buFontTx/>
              <a:buChar char="-"/>
              <a:defRPr/>
            </a:pPr>
            <a:r>
              <a:rPr lang="en-US" sz="700" dirty="0">
                <a:solidFill>
                  <a:srgbClr val="000000"/>
                </a:solidFill>
              </a:rPr>
              <a:t>State importance of Social Security replacement income in retirement </a:t>
            </a:r>
          </a:p>
          <a:p>
            <a:pPr defTabSz="911452">
              <a:defRPr/>
            </a:pPr>
            <a:endParaRPr lang="en-US" sz="700" dirty="0">
              <a:solidFill>
                <a:srgbClr val="000000"/>
              </a:solidFill>
            </a:endParaRPr>
          </a:p>
          <a:p>
            <a:pPr defTabSz="911452">
              <a:defRPr/>
            </a:pPr>
            <a:r>
              <a:rPr lang="en-US" sz="700" dirty="0">
                <a:solidFill>
                  <a:srgbClr val="000000"/>
                </a:solidFill>
              </a:rPr>
              <a:t>Script:</a:t>
            </a:r>
          </a:p>
          <a:p>
            <a:pPr defTabSz="911452">
              <a:defRPr/>
            </a:pPr>
            <a:r>
              <a:rPr lang="en-US" sz="700" dirty="0">
                <a:solidFill>
                  <a:srgbClr val="000000"/>
                </a:solidFill>
              </a:rPr>
              <a:t>- According to Employee Benefits Research institute </a:t>
            </a:r>
            <a:r>
              <a:rPr lang="en-US" sz="700" dirty="0" err="1">
                <a:solidFill>
                  <a:srgbClr val="000000"/>
                </a:solidFill>
              </a:rPr>
              <a:t>Databook</a:t>
            </a:r>
            <a:r>
              <a:rPr lang="en-US" sz="700" dirty="0">
                <a:solidFill>
                  <a:srgbClr val="000000"/>
                </a:solidFill>
              </a:rPr>
              <a:t> on Employee Benefits, here is where TODAY’S retirees get their income.  What might this look like in the future?  Will the Social Security chunk be as big in 30 years?  What about the Pension and retirement plan section … how might it look?</a:t>
            </a:r>
          </a:p>
          <a:p>
            <a:pPr defTabSz="882762">
              <a:defRPr/>
            </a:pPr>
            <a:r>
              <a:rPr lang="en-US" sz="700" dirty="0">
                <a:solidFill>
                  <a:srgbClr val="000000"/>
                </a:solidFill>
              </a:rPr>
              <a:t>So, given </a:t>
            </a:r>
            <a:r>
              <a:rPr lang="en-US" sz="700" b="1" dirty="0">
                <a:solidFill>
                  <a:srgbClr val="000000"/>
                </a:solidFill>
              </a:rPr>
              <a:t>your</a:t>
            </a:r>
            <a:r>
              <a:rPr lang="en-US" sz="700" dirty="0">
                <a:solidFill>
                  <a:srgbClr val="000000"/>
                </a:solidFill>
              </a:rPr>
              <a:t> retirement vision/picture, </a:t>
            </a:r>
            <a:r>
              <a:rPr lang="en-US" sz="700" b="1" dirty="0">
                <a:solidFill>
                  <a:srgbClr val="000000"/>
                </a:solidFill>
              </a:rPr>
              <a:t>how much will you need to save </a:t>
            </a:r>
            <a:r>
              <a:rPr lang="en-US" sz="700" b="1" u="sng" dirty="0">
                <a:solidFill>
                  <a:srgbClr val="000000"/>
                </a:solidFill>
              </a:rPr>
              <a:t>today</a:t>
            </a:r>
            <a:r>
              <a:rPr lang="en-US" sz="700" b="1" dirty="0">
                <a:solidFill>
                  <a:srgbClr val="000000"/>
                </a:solidFill>
              </a:rPr>
              <a:t> </a:t>
            </a:r>
            <a:r>
              <a:rPr lang="en-US" sz="700" dirty="0">
                <a:solidFill>
                  <a:srgbClr val="000000"/>
                </a:solidFill>
              </a:rPr>
              <a:t>in order to have enough to meet your expenses in retirement?  Well, before you know how much to save, you will want to know how much you may need in retirement.</a:t>
            </a:r>
          </a:p>
          <a:p>
            <a:pPr defTabSz="882762">
              <a:defRPr/>
            </a:pPr>
            <a:r>
              <a:rPr lang="en-US" sz="700" dirty="0">
                <a:solidFill>
                  <a:srgbClr val="000000"/>
                </a:solidFill>
              </a:rPr>
              <a:t>So, how much will you need in retirement?</a:t>
            </a:r>
          </a:p>
          <a:p>
            <a:pPr defTabSz="882762">
              <a:defRPr/>
            </a:pPr>
            <a:r>
              <a:rPr lang="en-US" sz="700" dirty="0">
                <a:solidFill>
                  <a:srgbClr val="000000"/>
                </a:solidFill>
              </a:rPr>
              <a:t>******************</a:t>
            </a:r>
          </a:p>
          <a:p>
            <a:pPr defTabSz="947623">
              <a:defRPr/>
            </a:pPr>
            <a:r>
              <a:rPr lang="en-US" sz="700" dirty="0">
                <a:solidFill>
                  <a:srgbClr val="000000"/>
                </a:solidFill>
              </a:rPr>
              <a:t>Note: this data tells where retirees are getting their income … it doesn’t necessarily reflect what percentage of their </a:t>
            </a:r>
            <a:r>
              <a:rPr lang="en-US" sz="700" b="1" dirty="0">
                <a:solidFill>
                  <a:srgbClr val="000000"/>
                </a:solidFill>
              </a:rPr>
              <a:t>pre-retirement</a:t>
            </a:r>
            <a:r>
              <a:rPr lang="en-US" sz="700" dirty="0">
                <a:solidFill>
                  <a:srgbClr val="000000"/>
                </a:solidFill>
              </a:rPr>
              <a:t> income is being replaced … that is unknown.</a:t>
            </a:r>
          </a:p>
          <a:p>
            <a:pPr defTabSz="947623">
              <a:defRPr/>
            </a:pPr>
            <a:r>
              <a:rPr lang="en-US" sz="700" dirty="0">
                <a:solidFill>
                  <a:srgbClr val="000000"/>
                </a:solidFill>
              </a:rPr>
              <a:t>Where will you get your income in retirement?</a:t>
            </a:r>
          </a:p>
        </p:txBody>
      </p:sp>
    </p:spTree>
    <p:extLst>
      <p:ext uri="{BB962C8B-B14F-4D97-AF65-F5344CB8AC3E}">
        <p14:creationId xmlns:p14="http://schemas.microsoft.com/office/powerpoint/2010/main" val="2627266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endParaRPr lang="en-US" sz="600" b="1" dirty="0">
              <a:solidFill>
                <a:srgbClr val="000000"/>
              </a:solidFill>
            </a:endParaRPr>
          </a:p>
          <a:p>
            <a:pPr defTabSz="882762">
              <a:defRPr/>
            </a:pPr>
            <a:r>
              <a:rPr lang="en-US" sz="600" b="1" dirty="0">
                <a:solidFill>
                  <a:srgbClr val="000000"/>
                </a:solidFill>
              </a:rPr>
              <a:t>[Pretax contributions]</a:t>
            </a:r>
          </a:p>
          <a:p>
            <a:pPr defTabSz="882762">
              <a:defRPr/>
            </a:pPr>
            <a:r>
              <a:rPr lang="en-US" sz="600" dirty="0">
                <a:solidFill>
                  <a:srgbClr val="000000"/>
                </a:solidFill>
              </a:rPr>
              <a:t>Pretax savings</a:t>
            </a:r>
          </a:p>
          <a:p>
            <a:pPr defTabSz="882762">
              <a:defRPr/>
            </a:pPr>
            <a:r>
              <a:rPr lang="en-US" sz="600" dirty="0">
                <a:solidFill>
                  <a:srgbClr val="000000"/>
                </a:solidFill>
              </a:rPr>
              <a:t>Traditional </a:t>
            </a:r>
          </a:p>
          <a:p>
            <a:pPr defTabSz="882762">
              <a:defRPr/>
            </a:pPr>
            <a:r>
              <a:rPr lang="en-US" sz="600" dirty="0">
                <a:solidFill>
                  <a:srgbClr val="000000"/>
                </a:solidFill>
              </a:rPr>
              <a:t>Before tax contributions </a:t>
            </a:r>
          </a:p>
          <a:p>
            <a:pPr defTabSz="882762">
              <a:defRPr/>
            </a:pPr>
            <a:r>
              <a:rPr lang="en-US" sz="600" dirty="0">
                <a:solidFill>
                  <a:srgbClr val="000000"/>
                </a:solidFill>
              </a:rPr>
              <a:t>Pretax deferral</a:t>
            </a:r>
          </a:p>
          <a:p>
            <a:pPr defTabSz="882762">
              <a:defRPr/>
            </a:pPr>
            <a:r>
              <a:rPr lang="en-US" sz="600" dirty="0">
                <a:solidFill>
                  <a:srgbClr val="000000"/>
                </a:solidFill>
              </a:rPr>
              <a:t>Before tax deferral</a:t>
            </a:r>
          </a:p>
          <a:p>
            <a:pPr defTabSz="882762">
              <a:defRPr/>
            </a:pPr>
            <a:endParaRPr lang="en-US" sz="600" dirty="0">
              <a:solidFill>
                <a:srgbClr val="000000"/>
              </a:solidFill>
            </a:endParaRPr>
          </a:p>
          <a:p>
            <a:pPr defTabSz="882762">
              <a:defRPr/>
            </a:pPr>
            <a:r>
              <a:rPr lang="en-US" sz="600" b="1" dirty="0">
                <a:solidFill>
                  <a:srgbClr val="000000"/>
                </a:solidFill>
              </a:rPr>
              <a:t>[Your Employer]</a:t>
            </a:r>
          </a:p>
          <a:p>
            <a:pPr defTabSz="882762">
              <a:defRPr/>
            </a:pPr>
            <a:r>
              <a:rPr lang="en-US" sz="600" dirty="0">
                <a:solidFill>
                  <a:srgbClr val="000000"/>
                </a:solidFill>
              </a:rPr>
              <a:t>Insert company name</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marL="165518" indent="-165518" defTabSz="911452">
              <a:buFontTx/>
              <a:buChar char="-"/>
              <a:defRPr/>
            </a:pPr>
            <a:r>
              <a:rPr lang="en-US" sz="600" dirty="0">
                <a:solidFill>
                  <a:srgbClr val="000000"/>
                </a:solidFill>
              </a:rPr>
              <a:t>Before-tax contributions: Lower your taxable income</a:t>
            </a:r>
          </a:p>
          <a:p>
            <a:pPr marL="165518" indent="-165518" defTabSz="911452">
              <a:buFontTx/>
              <a:buChar char="-"/>
              <a:defRPr/>
            </a:pPr>
            <a:r>
              <a:rPr lang="en-US" sz="600" dirty="0">
                <a:solidFill>
                  <a:srgbClr val="000000"/>
                </a:solidFill>
              </a:rPr>
              <a:t>Slide has animation </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marL="165518" indent="-165518" defTabSz="911452">
              <a:buFontTx/>
              <a:buChar char="-"/>
              <a:defRPr/>
            </a:pPr>
            <a:r>
              <a:rPr lang="en-US" sz="600" dirty="0">
                <a:solidFill>
                  <a:srgbClr val="000000"/>
                </a:solidFill>
              </a:rPr>
              <a:t>Discuss the paycheck without a contribution taken out </a:t>
            </a:r>
          </a:p>
          <a:p>
            <a:pPr marL="165518" indent="-165518" defTabSz="911452">
              <a:buFontTx/>
              <a:buChar char="-"/>
              <a:defRPr/>
            </a:pPr>
            <a:r>
              <a:rPr lang="en-US" sz="600" dirty="0">
                <a:solidFill>
                  <a:srgbClr val="000000"/>
                </a:solidFill>
              </a:rPr>
              <a:t>Set up the contribution scenario </a:t>
            </a:r>
          </a:p>
          <a:p>
            <a:pPr marL="165518" indent="-165518" defTabSz="911452">
              <a:buFontTx/>
              <a:buChar char="-"/>
              <a:defRPr/>
            </a:pPr>
            <a:r>
              <a:rPr lang="en-US" sz="600" dirty="0">
                <a:solidFill>
                  <a:srgbClr val="000000"/>
                </a:solidFill>
              </a:rPr>
              <a:t>Point out that even though the participant makes a $150 dollar contribution the paycheck is only lowered by $127 </a:t>
            </a:r>
          </a:p>
          <a:p>
            <a:pPr marL="165518" indent="-165518" defTabSz="911452">
              <a:buFontTx/>
              <a:buChar char="-"/>
              <a:defRPr/>
            </a:pPr>
            <a:r>
              <a:rPr lang="en-US" sz="600" dirty="0">
                <a:solidFill>
                  <a:srgbClr val="000000"/>
                </a:solidFill>
              </a:rPr>
              <a:t>Mention that both contributions and earnings will be taxed as ordinary income when withdrawn </a:t>
            </a:r>
          </a:p>
          <a:p>
            <a:pPr defTabSz="882762">
              <a:defRPr/>
            </a:pPr>
            <a:endParaRPr lang="en-US" sz="600" dirty="0">
              <a:solidFill>
                <a:srgbClr val="000000"/>
              </a:solidFill>
            </a:endParaRPr>
          </a:p>
          <a:p>
            <a:pPr defTabSz="911452">
              <a:defRPr/>
            </a:pPr>
            <a:r>
              <a:rPr lang="en-US" sz="600" dirty="0">
                <a:solidFill>
                  <a:srgbClr val="000000"/>
                </a:solidFill>
              </a:rPr>
              <a:t>Script:</a:t>
            </a:r>
          </a:p>
          <a:p>
            <a:pPr defTabSz="882762">
              <a:defRPr/>
            </a:pPr>
            <a:r>
              <a:rPr lang="en-US" sz="600" dirty="0">
                <a:solidFill>
                  <a:srgbClr val="000000"/>
                </a:solidFill>
              </a:rPr>
              <a:t>Now let me show you an example of how before-tax contributions work. </a:t>
            </a:r>
          </a:p>
          <a:p>
            <a:pPr defTabSz="882762">
              <a:defRPr/>
            </a:pPr>
            <a:r>
              <a:rPr lang="en-US" sz="600" dirty="0">
                <a:solidFill>
                  <a:srgbClr val="000000"/>
                </a:solidFill>
              </a:rPr>
              <a:t>For these examples, we’ll assume an employee makes $30,000 a year and has a 15% federal, state and local tax rate.  </a:t>
            </a:r>
          </a:p>
          <a:p>
            <a:pPr defTabSz="882762">
              <a:defRPr/>
            </a:pPr>
            <a:r>
              <a:rPr lang="en-US" sz="600" dirty="0">
                <a:solidFill>
                  <a:srgbClr val="000000"/>
                </a:solidFill>
              </a:rPr>
              <a:t>If the employee is not making a pre-tax contribution then the full gross pay of $2500 is taxed. </a:t>
            </a:r>
          </a:p>
          <a:p>
            <a:pPr defTabSz="882762">
              <a:defRPr/>
            </a:pPr>
            <a:r>
              <a:rPr lang="en-US" sz="600" dirty="0">
                <a:solidFill>
                  <a:srgbClr val="000000"/>
                </a:solidFill>
              </a:rPr>
              <a:t>However, if the employee makes a 6% pretax contribution, then $150 is taken out of the gross pay, and the taxable income now becomes $2,350 which then reduces the amount of taxes deducted from the check.  </a:t>
            </a:r>
          </a:p>
          <a:p>
            <a:pPr defTabSz="882762">
              <a:defRPr/>
            </a:pPr>
            <a:r>
              <a:rPr lang="en-US" sz="600" dirty="0">
                <a:solidFill>
                  <a:srgbClr val="000000"/>
                </a:solidFill>
              </a:rPr>
              <a:t>You’ll notice that even though a $150 contribution was made, the difference between the two check amounts is only $127.</a:t>
            </a:r>
          </a:p>
        </p:txBody>
      </p:sp>
    </p:spTree>
    <p:extLst>
      <p:ext uri="{BB962C8B-B14F-4D97-AF65-F5344CB8AC3E}">
        <p14:creationId xmlns:p14="http://schemas.microsoft.com/office/powerpoint/2010/main" val="3553919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solidFill>
                  <a:srgbClr val="000000"/>
                </a:solidFill>
              </a:rPr>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a:t>
            </a:r>
          </a:p>
          <a:p>
            <a:pPr defTabSz="882762">
              <a:defRPr/>
            </a:pPr>
            <a:endParaRPr lang="en-US" sz="600" b="1" dirty="0">
              <a:solidFill>
                <a:srgbClr val="000000"/>
              </a:solidFill>
            </a:endParaRPr>
          </a:p>
          <a:p>
            <a:pPr defTabSz="882762">
              <a:defRPr/>
            </a:pPr>
            <a:r>
              <a:rPr lang="en-US" sz="600" b="1" dirty="0">
                <a:solidFill>
                  <a:srgbClr val="000000"/>
                </a:solidFill>
              </a:rPr>
              <a:t>[Pretax]</a:t>
            </a:r>
          </a:p>
          <a:p>
            <a:pPr defTabSz="882762">
              <a:defRPr/>
            </a:pPr>
            <a:r>
              <a:rPr lang="en-US" sz="600" dirty="0">
                <a:solidFill>
                  <a:srgbClr val="000000"/>
                </a:solidFill>
              </a:rPr>
              <a:t>Pretax savings</a:t>
            </a:r>
          </a:p>
          <a:p>
            <a:pPr defTabSz="882762">
              <a:defRPr/>
            </a:pPr>
            <a:r>
              <a:rPr lang="en-US" sz="600" dirty="0">
                <a:solidFill>
                  <a:srgbClr val="000000"/>
                </a:solidFill>
              </a:rPr>
              <a:t>Traditional </a:t>
            </a:r>
          </a:p>
          <a:p>
            <a:pPr defTabSz="882762">
              <a:defRPr/>
            </a:pPr>
            <a:r>
              <a:rPr lang="en-US" sz="600" dirty="0">
                <a:solidFill>
                  <a:srgbClr val="000000"/>
                </a:solidFill>
              </a:rPr>
              <a:t>Before tax contributions </a:t>
            </a:r>
          </a:p>
          <a:p>
            <a:pPr defTabSz="882762">
              <a:defRPr/>
            </a:pPr>
            <a:r>
              <a:rPr lang="en-US" sz="600" dirty="0">
                <a:solidFill>
                  <a:srgbClr val="000000"/>
                </a:solidFill>
              </a:rPr>
              <a:t>Pretax deferral</a:t>
            </a:r>
          </a:p>
          <a:p>
            <a:pPr defTabSz="882762">
              <a:defRPr/>
            </a:pPr>
            <a:r>
              <a:rPr lang="en-US" sz="600" dirty="0">
                <a:solidFill>
                  <a:srgbClr val="000000"/>
                </a:solidFill>
              </a:rPr>
              <a:t>Before tax deferral</a:t>
            </a:r>
          </a:p>
          <a:p>
            <a:pPr defTabSz="882762">
              <a:defRPr/>
            </a:pPr>
            <a:endParaRPr lang="en-US" sz="600" dirty="0">
              <a:solidFill>
                <a:srgbClr val="000000"/>
              </a:solidFill>
            </a:endParaRPr>
          </a:p>
          <a:p>
            <a:pPr defTabSz="911452">
              <a:defRPr/>
            </a:pPr>
            <a:r>
              <a:rPr lang="en-US" sz="600" b="1" dirty="0">
                <a:solidFill>
                  <a:srgbClr val="000000"/>
                </a:solidFill>
              </a:rPr>
              <a:t>[Roth 401(k) contributions] *if plan does not have Roth delete slide*</a:t>
            </a:r>
          </a:p>
          <a:p>
            <a:pPr defTabSz="911452">
              <a:defRPr/>
            </a:pPr>
            <a:r>
              <a:rPr lang="en-US" sz="600" dirty="0">
                <a:solidFill>
                  <a:srgbClr val="000000"/>
                </a:solidFill>
              </a:rPr>
              <a:t>Roth 457 </a:t>
            </a:r>
          </a:p>
          <a:p>
            <a:pPr defTabSz="882762">
              <a:defRPr/>
            </a:pPr>
            <a:r>
              <a:rPr lang="en-US" sz="600" dirty="0">
                <a:solidFill>
                  <a:srgbClr val="000000"/>
                </a:solidFill>
              </a:rPr>
              <a:t>Roth contribution</a:t>
            </a:r>
          </a:p>
          <a:p>
            <a:pPr defTabSz="882762">
              <a:defRPr/>
            </a:pPr>
            <a:r>
              <a:rPr lang="en-US" sz="600" dirty="0">
                <a:solidFill>
                  <a:srgbClr val="000000"/>
                </a:solidFill>
              </a:rPr>
              <a:t>Roth 401(k) contribution</a:t>
            </a:r>
          </a:p>
          <a:p>
            <a:pPr defTabSz="882762">
              <a:defRPr/>
            </a:pPr>
            <a:r>
              <a:rPr lang="en-US" sz="600" dirty="0">
                <a:solidFill>
                  <a:srgbClr val="000000"/>
                </a:solidFill>
              </a:rPr>
              <a:t>Roth 401(k) savings </a:t>
            </a:r>
          </a:p>
          <a:p>
            <a:pPr defTabSz="882762">
              <a:defRPr/>
            </a:pPr>
            <a:r>
              <a:rPr lang="en-US" sz="600" dirty="0">
                <a:solidFill>
                  <a:srgbClr val="000000"/>
                </a:solidFill>
              </a:rPr>
              <a:t>Roth deferrals</a:t>
            </a:r>
          </a:p>
          <a:p>
            <a:pPr defTabSz="882762">
              <a:defRPr/>
            </a:pPr>
            <a:r>
              <a:rPr lang="en-US" sz="600" dirty="0">
                <a:solidFill>
                  <a:srgbClr val="000000"/>
                </a:solidFill>
              </a:rPr>
              <a:t>After-tax Roth contributions </a:t>
            </a:r>
          </a:p>
          <a:p>
            <a:pPr defTabSz="882762">
              <a:defRPr/>
            </a:pPr>
            <a:endParaRPr lang="en-US" sz="600" dirty="0">
              <a:solidFill>
                <a:srgbClr val="000000"/>
              </a:solidFill>
            </a:endParaRPr>
          </a:p>
          <a:p>
            <a:pPr defTabSz="882762">
              <a:defRPr/>
            </a:pPr>
            <a:r>
              <a:rPr lang="en-US" sz="600" b="1" dirty="0">
                <a:solidFill>
                  <a:srgbClr val="000000"/>
                </a:solidFill>
              </a:rPr>
              <a:t>[Your Employer]</a:t>
            </a:r>
          </a:p>
          <a:p>
            <a:pPr defTabSz="882762">
              <a:defRPr/>
            </a:pPr>
            <a:r>
              <a:rPr lang="en-US" sz="600" dirty="0">
                <a:solidFill>
                  <a:srgbClr val="000000"/>
                </a:solidFill>
              </a:rPr>
              <a:t>Insert company name</a:t>
            </a:r>
          </a:p>
          <a:p>
            <a:pPr defTabSz="882762">
              <a:defRPr/>
            </a:pPr>
            <a:endParaRPr lang="en-US" sz="600" dirty="0">
              <a:solidFill>
                <a:srgbClr val="000000"/>
              </a:solidFill>
            </a:endParaRPr>
          </a:p>
          <a:p>
            <a:pPr defTabSz="882762">
              <a:defRPr/>
            </a:pPr>
            <a:r>
              <a:rPr lang="en-US" sz="600" dirty="0">
                <a:solidFill>
                  <a:srgbClr val="000000"/>
                </a:solidFill>
              </a:rPr>
              <a:t>Speaker’s notes:</a:t>
            </a:r>
          </a:p>
          <a:p>
            <a:pPr defTabSz="911452">
              <a:defRPr/>
            </a:pPr>
            <a:r>
              <a:rPr lang="en-US" sz="600" dirty="0">
                <a:solidFill>
                  <a:srgbClr val="000000"/>
                </a:solidFill>
              </a:rPr>
              <a:t>-*if plan does not have Roth delete slide*</a:t>
            </a:r>
          </a:p>
          <a:p>
            <a:pPr defTabSz="911452">
              <a:defRPr/>
            </a:pPr>
            <a:r>
              <a:rPr lang="en-US" sz="600" dirty="0">
                <a:solidFill>
                  <a:srgbClr val="000000"/>
                </a:solidFill>
              </a:rPr>
              <a:t>- Slide has animation </a:t>
            </a:r>
          </a:p>
          <a:p>
            <a:pPr defTabSz="882762">
              <a:defRPr/>
            </a:pPr>
            <a:endParaRPr lang="en-US" sz="600" dirty="0">
              <a:solidFill>
                <a:srgbClr val="000000"/>
              </a:solidFill>
            </a:endParaRPr>
          </a:p>
          <a:p>
            <a:pPr defTabSz="882762">
              <a:defRPr/>
            </a:pPr>
            <a:r>
              <a:rPr lang="en-US" sz="600" dirty="0">
                <a:solidFill>
                  <a:srgbClr val="000000"/>
                </a:solidFill>
              </a:rPr>
              <a:t>Suggested talking points:</a:t>
            </a:r>
          </a:p>
          <a:p>
            <a:pPr defTabSz="882762">
              <a:defRPr/>
            </a:pPr>
            <a:r>
              <a:rPr lang="en-US" sz="600" dirty="0">
                <a:solidFill>
                  <a:srgbClr val="000000"/>
                </a:solidFill>
              </a:rPr>
              <a:t>- Compare and contrast the differences in the paycheck when contributing on a pretax vs. </a:t>
            </a:r>
            <a:r>
              <a:rPr lang="en-US" sz="600" dirty="0" err="1">
                <a:solidFill>
                  <a:srgbClr val="000000"/>
                </a:solidFill>
              </a:rPr>
              <a:t>roth</a:t>
            </a:r>
            <a:r>
              <a:rPr lang="en-US" sz="600" dirty="0">
                <a:solidFill>
                  <a:srgbClr val="000000"/>
                </a:solidFill>
              </a:rPr>
              <a:t> basis </a:t>
            </a:r>
          </a:p>
          <a:p>
            <a:pPr defTabSz="882762">
              <a:defRPr/>
            </a:pPr>
            <a:endParaRPr lang="en-US" sz="600" dirty="0">
              <a:solidFill>
                <a:srgbClr val="000000"/>
              </a:solidFill>
            </a:endParaRPr>
          </a:p>
          <a:p>
            <a:pPr defTabSz="911452">
              <a:defRPr/>
            </a:pPr>
            <a:r>
              <a:rPr lang="en-US" sz="600" dirty="0">
                <a:solidFill>
                  <a:srgbClr val="000000"/>
                </a:solidFill>
              </a:rPr>
              <a:t>Script:</a:t>
            </a:r>
          </a:p>
          <a:p>
            <a:pPr defTabSz="911452">
              <a:defRPr/>
            </a:pPr>
            <a:r>
              <a:rPr lang="en-US" sz="600" dirty="0">
                <a:solidFill>
                  <a:srgbClr val="000000"/>
                </a:solidFill>
              </a:rPr>
              <a:t>- Here we compare the Roth and Pretax paycheck, because Roth is a type of after-tax contribution, the full gross pay is taxed, and then the 6% contribution of $150 is deducted.  </a:t>
            </a:r>
          </a:p>
          <a:p>
            <a:pPr defTabSz="911452">
              <a:defRPr/>
            </a:pPr>
            <a:r>
              <a:rPr lang="en-US" sz="600" dirty="0">
                <a:solidFill>
                  <a:srgbClr val="000000"/>
                </a:solidFill>
              </a:rPr>
              <a:t>One question that retirement plan participants frequently ask is, “which contribution type would be better to make: Pretax or Roth?” The choice of whether to make Pre-tax contributions, Roth contributions or both, is a very personal one and should be considered in the light of your own financial situation and future retirement goals.  Because of this, you may want to consider speaking with a tax professional or a financial planner prior to choosing the types of contributions you wish to make to your account.</a:t>
            </a:r>
          </a:p>
        </p:txBody>
      </p:sp>
    </p:spTree>
    <p:extLst>
      <p:ext uri="{BB962C8B-B14F-4D97-AF65-F5344CB8AC3E}">
        <p14:creationId xmlns:p14="http://schemas.microsoft.com/office/powerpoint/2010/main" val="2393237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 but must be used if advantage of compounding slides are used</a:t>
            </a:r>
          </a:p>
          <a:p>
            <a:endParaRPr lang="en-US" sz="600" b="1" dirty="0"/>
          </a:p>
          <a:p>
            <a:r>
              <a:rPr lang="en-US" sz="600" b="1" dirty="0"/>
              <a:t>[Contribution]</a:t>
            </a:r>
          </a:p>
          <a:p>
            <a:r>
              <a:rPr lang="en-US" sz="600" dirty="0"/>
              <a:t>Deferrals</a:t>
            </a:r>
          </a:p>
          <a:p>
            <a:endParaRPr lang="en-US" sz="600" dirty="0"/>
          </a:p>
          <a:p>
            <a:endParaRPr lang="en-US" sz="600" dirty="0"/>
          </a:p>
          <a:p>
            <a:r>
              <a:rPr lang="en-US" sz="600" dirty="0"/>
              <a:t>Speaker’s notes:</a:t>
            </a:r>
          </a:p>
          <a:p>
            <a:pPr defTabSz="911452">
              <a:defRPr/>
            </a:pPr>
            <a:r>
              <a:rPr lang="en-US" sz="600" dirty="0"/>
              <a:t>- Advantage of compounding</a:t>
            </a:r>
          </a:p>
          <a:p>
            <a:endParaRPr lang="en-US" sz="600" dirty="0"/>
          </a:p>
          <a:p>
            <a:r>
              <a:rPr lang="en-US" sz="600" dirty="0"/>
              <a:t>Suggested talking points:</a:t>
            </a:r>
          </a:p>
          <a:p>
            <a:pPr marL="165518" indent="-165518" defTabSz="882762">
              <a:buFontTx/>
              <a:buChar char="-"/>
              <a:defRPr/>
            </a:pPr>
            <a:r>
              <a:rPr lang="en-US" sz="600" dirty="0"/>
              <a:t>Let the audience know you will look at two different compounding scenarios</a:t>
            </a:r>
          </a:p>
          <a:p>
            <a:pPr marL="165518" indent="-165518" defTabSz="882762">
              <a:buFontTx/>
              <a:buChar char="-"/>
              <a:defRPr/>
            </a:pPr>
            <a:r>
              <a:rPr lang="en-US" sz="600" dirty="0"/>
              <a:t>Set the scenario by relaying the number of years, the contribution amount and the rate of return </a:t>
            </a:r>
          </a:p>
          <a:p>
            <a:endParaRPr lang="en-US" sz="600" dirty="0"/>
          </a:p>
          <a:p>
            <a:pPr defTabSz="911452">
              <a:defRPr/>
            </a:pPr>
            <a:r>
              <a:rPr lang="en-US" sz="600" dirty="0"/>
              <a:t>Script:</a:t>
            </a:r>
          </a:p>
          <a:p>
            <a:pPr marL="165518" indent="-165518" defTabSz="911452">
              <a:buFontTx/>
              <a:buChar char="-"/>
              <a:defRPr/>
            </a:pPr>
            <a:r>
              <a:rPr lang="en-US" sz="600" dirty="0"/>
              <a:t>The amount of time spent making contributions may have a big impact on our retirement snowball.  To illustrate this, lets look at two friends: Chris &amp; Jane. Chris saved for retirement by making a $150 contribution each month over the course of 40 years.  Assuming his hypothetical account earned an 8% annual rate of return, Chris could potentially accumulate a little over $500,000 in retirement savings. </a:t>
            </a:r>
            <a:endParaRPr lang="en-US" sz="600" dirty="0">
              <a:solidFill>
                <a:srgbClr val="000000"/>
              </a:solidFill>
            </a:endParaRPr>
          </a:p>
        </p:txBody>
      </p:sp>
    </p:spTree>
    <p:extLst>
      <p:ext uri="{BB962C8B-B14F-4D97-AF65-F5344CB8AC3E}">
        <p14:creationId xmlns:p14="http://schemas.microsoft.com/office/powerpoint/2010/main" val="343391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 but must be used if advantage of compounding slides are used</a:t>
            </a:r>
          </a:p>
          <a:p>
            <a:endParaRPr lang="en-US" sz="600" dirty="0"/>
          </a:p>
          <a:p>
            <a:r>
              <a:rPr lang="en-US" sz="600" b="1" dirty="0"/>
              <a:t>[Contribution]</a:t>
            </a:r>
          </a:p>
          <a:p>
            <a:r>
              <a:rPr lang="en-US" sz="600" dirty="0"/>
              <a:t>Deferrals</a:t>
            </a:r>
          </a:p>
          <a:p>
            <a:endParaRPr lang="en-US" sz="600" dirty="0"/>
          </a:p>
          <a:p>
            <a:r>
              <a:rPr lang="en-US" sz="600" dirty="0"/>
              <a:t>Speaker’s notes:</a:t>
            </a:r>
          </a:p>
          <a:p>
            <a:pPr defTabSz="911452">
              <a:defRPr/>
            </a:pPr>
            <a:r>
              <a:rPr lang="en-US" sz="600" dirty="0"/>
              <a:t>- Advantage of compounding</a:t>
            </a:r>
          </a:p>
          <a:p>
            <a:endParaRPr lang="en-US" sz="600" dirty="0"/>
          </a:p>
          <a:p>
            <a:r>
              <a:rPr lang="en-US" sz="600" dirty="0"/>
              <a:t>Suggested talking points:</a:t>
            </a:r>
          </a:p>
          <a:p>
            <a:pPr marL="165518" indent="-165518" defTabSz="882762">
              <a:buFontTx/>
              <a:buChar char="-"/>
              <a:defRPr/>
            </a:pPr>
            <a:r>
              <a:rPr lang="en-US" sz="600" dirty="0"/>
              <a:t>Let the audience know you will look at two different compounding scenarios</a:t>
            </a:r>
          </a:p>
          <a:p>
            <a:pPr marL="165518" indent="-165518" defTabSz="882762">
              <a:buFontTx/>
              <a:buChar char="-"/>
              <a:defRPr/>
            </a:pPr>
            <a:r>
              <a:rPr lang="en-US" sz="600" dirty="0"/>
              <a:t>Set the scenario by relaying the number of years, the contribution amount and the rate of return </a:t>
            </a:r>
          </a:p>
          <a:p>
            <a:pPr marL="165518" indent="-165518" defTabSz="882762">
              <a:buFontTx/>
              <a:buChar char="-"/>
              <a:defRPr/>
            </a:pPr>
            <a:r>
              <a:rPr lang="en-US" sz="600" dirty="0"/>
              <a:t>Discuss the difference in the number of years in saving and the final balance </a:t>
            </a:r>
          </a:p>
          <a:p>
            <a:pPr marL="165518" indent="-165518" defTabSz="882762">
              <a:buFontTx/>
              <a:buChar char="-"/>
              <a:defRPr/>
            </a:pPr>
            <a:r>
              <a:rPr lang="en-US" sz="600" dirty="0"/>
              <a:t>Discuss the potential power time can have on contributions – point out that even though Jane got a late start she was still able to take advantage of the power of compounding </a:t>
            </a:r>
          </a:p>
          <a:p>
            <a:endParaRPr lang="en-US" sz="600" dirty="0"/>
          </a:p>
          <a:p>
            <a:pPr defTabSz="911452">
              <a:defRPr/>
            </a:pPr>
            <a:r>
              <a:rPr lang="en-US" sz="600" dirty="0"/>
              <a:t>Script:</a:t>
            </a:r>
          </a:p>
          <a:p>
            <a:pPr marL="165518" indent="-165518" defTabSz="911452">
              <a:buFontTx/>
              <a:buChar char="-"/>
              <a:defRPr/>
            </a:pPr>
            <a:r>
              <a:rPr lang="en-US" sz="600" dirty="0"/>
              <a:t>Jane also saved for retirement by making a $150 contribution each month but she started a little later and only contributed over the course of 25 years. Assuming her hypothetical account also earned an 8% annual rate of return, Jane could potentially accumulate a little over $140,000 in retirement savings. Even though Chris and Jane started contributing at different times, it may be important to remember that it is never Too Early or Too Late to start saving for retirement.  </a:t>
            </a:r>
          </a:p>
        </p:txBody>
      </p:sp>
    </p:spTree>
    <p:extLst>
      <p:ext uri="{BB962C8B-B14F-4D97-AF65-F5344CB8AC3E}">
        <p14:creationId xmlns:p14="http://schemas.microsoft.com/office/powerpoint/2010/main" val="888915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1452">
              <a:defRPr/>
            </a:pPr>
            <a:r>
              <a:rPr lang="en-US" sz="600" dirty="0"/>
              <a:t>Speaker’s notes are for INTERNAL USE ONLY. Not for use with the public.</a:t>
            </a:r>
          </a:p>
          <a:p>
            <a:pPr defTabSz="911452">
              <a:defRPr/>
            </a:pPr>
            <a:endParaRPr lang="en-US" sz="600" b="1" dirty="0">
              <a:solidFill>
                <a:srgbClr val="BA0C2F"/>
              </a:solidFill>
            </a:endParaRPr>
          </a:p>
          <a:p>
            <a:pPr defTabSz="911452">
              <a:defRPr/>
            </a:pPr>
            <a:r>
              <a:rPr lang="en-US" sz="600" b="1" dirty="0">
                <a:solidFill>
                  <a:srgbClr val="BA0C2F"/>
                </a:solidFill>
              </a:rPr>
              <a:t>Mandatory Slide No but if used only use one of the three examples </a:t>
            </a:r>
          </a:p>
          <a:p>
            <a:pPr defTabSz="911452">
              <a:defRPr/>
            </a:pPr>
            <a:endParaRPr lang="en-US" sz="600" b="1" dirty="0">
              <a:solidFill>
                <a:srgbClr val="BA0C2F"/>
              </a:solidFill>
            </a:endParaRPr>
          </a:p>
          <a:p>
            <a:r>
              <a:rPr lang="en-US" sz="600" b="1" dirty="0"/>
              <a:t>[Contribution]</a:t>
            </a:r>
          </a:p>
          <a:p>
            <a:r>
              <a:rPr lang="en-US" sz="600" dirty="0"/>
              <a:t>Deferrals</a:t>
            </a:r>
          </a:p>
          <a:p>
            <a:endParaRPr lang="en-US" sz="600" dirty="0"/>
          </a:p>
          <a:p>
            <a:r>
              <a:rPr lang="en-US" sz="600" dirty="0"/>
              <a:t>Speaker’s notes:</a:t>
            </a:r>
          </a:p>
          <a:p>
            <a:pPr marL="165518" indent="-165518" defTabSz="911452">
              <a:buFontTx/>
              <a:buChar char="-"/>
              <a:defRPr/>
            </a:pPr>
            <a:r>
              <a:rPr lang="en-US" sz="600" dirty="0"/>
              <a:t>Benefits of increasing contribution vs. asset allocation </a:t>
            </a:r>
          </a:p>
          <a:p>
            <a:pPr defTabSz="911452">
              <a:defRPr/>
            </a:pPr>
            <a:r>
              <a:rPr lang="en-US" sz="600" dirty="0"/>
              <a:t>-  Slide has animation </a:t>
            </a:r>
          </a:p>
          <a:p>
            <a:pPr marL="165518" indent="-165518" defTabSz="911452">
              <a:buFontTx/>
              <a:buChar char="-"/>
              <a:defRPr/>
            </a:pPr>
            <a:r>
              <a:rPr lang="en-US" sz="600" dirty="0"/>
              <a:t>Assumes $50,000 salary </a:t>
            </a:r>
          </a:p>
          <a:p>
            <a:endParaRPr lang="en-US" sz="600" dirty="0"/>
          </a:p>
          <a:p>
            <a:r>
              <a:rPr lang="en-US" sz="600" dirty="0"/>
              <a:t>Suggested talking points:</a:t>
            </a:r>
          </a:p>
          <a:p>
            <a:pPr marL="165518" indent="-165518" defTabSz="911452">
              <a:buFontTx/>
              <a:buChar char="-"/>
              <a:defRPr/>
            </a:pPr>
            <a:r>
              <a:rPr lang="en-US" sz="600" dirty="0"/>
              <a:t>4 investors the first three contribute 4% with varying asset allocation </a:t>
            </a:r>
          </a:p>
          <a:p>
            <a:pPr marL="165518" indent="-165518" defTabSz="911452">
              <a:buFontTx/>
              <a:buChar char="-"/>
              <a:defRPr/>
            </a:pPr>
            <a:r>
              <a:rPr lang="en-US" sz="600" dirty="0">
                <a:solidFill>
                  <a:srgbClr val="000000"/>
                </a:solidFill>
              </a:rPr>
              <a:t>The 4</a:t>
            </a:r>
            <a:r>
              <a:rPr lang="en-US" sz="600" baseline="30000" dirty="0">
                <a:solidFill>
                  <a:srgbClr val="000000"/>
                </a:solidFill>
              </a:rPr>
              <a:t>th</a:t>
            </a:r>
            <a:r>
              <a:rPr lang="en-US" sz="600" dirty="0">
                <a:solidFill>
                  <a:srgbClr val="000000"/>
                </a:solidFill>
              </a:rPr>
              <a:t> investor utilizes a moderate type (Mix 2) allocation but increases contribution by 2% over the same time frame</a:t>
            </a:r>
          </a:p>
          <a:p>
            <a:pPr marL="165518" indent="-165518" defTabSz="911452">
              <a:buFontTx/>
              <a:buChar char="-"/>
              <a:defRPr/>
            </a:pPr>
            <a:r>
              <a:rPr lang="en-US" sz="600" dirty="0"/>
              <a:t>Discuss that increasing contribution amount may have a big impact on the final balance </a:t>
            </a:r>
          </a:p>
          <a:p>
            <a:endParaRPr lang="en-US" sz="600" dirty="0"/>
          </a:p>
          <a:p>
            <a:pPr defTabSz="911452">
              <a:defRPr/>
            </a:pPr>
            <a:r>
              <a:rPr lang="en-US" sz="600" dirty="0"/>
              <a:t>Script:</a:t>
            </a:r>
          </a:p>
          <a:p>
            <a:pPr marL="165518" indent="-165518">
              <a:buFontTx/>
              <a:buChar char="-"/>
            </a:pPr>
            <a:r>
              <a:rPr lang="en-US" sz="600" dirty="0"/>
              <a:t>In general, increasing your contribution rate may be one of the biggest things you can do to help yourself have more income in retirement. To illustrate this point, lets assume we have 4 people, each earning $50,000 per year. Three of them are going to contribute 4% of their pay, to either Mix 1, 2, or 3.  Our fourth person will contribute 6% to Mix 2 of investments. Over the past 20 years that they have been invested and making contributions, our 4% investors grew their account balances to amounts that were similar. However, our investor who set aside 6% of their pay and had the same moderate type (mix 2) of investments as the person who set aside 4% of their pay, grew their account balance to more than the first three investors.  Saving more, may help in greater ways than taking on more risk in your investment account. </a:t>
            </a:r>
          </a:p>
        </p:txBody>
      </p:sp>
    </p:spTree>
    <p:extLst>
      <p:ext uri="{BB962C8B-B14F-4D97-AF65-F5344CB8AC3E}">
        <p14:creationId xmlns:p14="http://schemas.microsoft.com/office/powerpoint/2010/main" val="4235351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line header, 1 colum  bullets">
    <p:spTree>
      <p:nvGrpSpPr>
        <p:cNvPr id="1" name=""/>
        <p:cNvGrpSpPr/>
        <p:nvPr/>
      </p:nvGrpSpPr>
      <p:grpSpPr>
        <a:xfrm>
          <a:off x="0" y="0"/>
          <a:ext cx="0" cy="0"/>
          <a:chOff x="0" y="0"/>
          <a:chExt cx="0" cy="0"/>
        </a:xfrm>
      </p:grpSpPr>
      <p:sp>
        <p:nvSpPr>
          <p:cNvPr id="2" name="Title 1"/>
          <p:cNvSpPr>
            <a:spLocks noGrp="1"/>
          </p:cNvSpPr>
          <p:nvPr>
            <p:ph type="title"/>
          </p:nvPr>
        </p:nvSpPr>
        <p:spPr>
          <a:xfrm>
            <a:off x="469609"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p:ph idx="1"/>
          </p:nvPr>
        </p:nvSpPr>
        <p:spPr>
          <a:xfrm>
            <a:off x="469609" y="1578360"/>
            <a:ext cx="8229599" cy="4076056"/>
          </a:xfrm>
        </p:spPr>
        <p:txBody>
          <a:bodyPr/>
          <a:lstStyle>
            <a:lvl1pPr>
              <a:buClr>
                <a:srgbClr val="55565A"/>
              </a:buClr>
              <a:defRPr/>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1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1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1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4"/>
          <p:cNvSpPr>
            <a:spLocks noGrp="1"/>
          </p:cNvSpPr>
          <p:nvPr>
            <p:ph type="body" sz="quarter" idx="10" hasCustomPrompt="1"/>
          </p:nvPr>
        </p:nvSpPr>
        <p:spPr>
          <a:xfrm>
            <a:off x="469609"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Tree>
    <p:extLst>
      <p:ext uri="{BB962C8B-B14F-4D97-AF65-F5344CB8AC3E}">
        <p14:creationId xmlns:p14="http://schemas.microsoft.com/office/powerpoint/2010/main" val="3062347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469610"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
        <p:nvSpPr>
          <p:cNvPr id="4" name="Title 1"/>
          <p:cNvSpPr>
            <a:spLocks noGrp="1"/>
          </p:cNvSpPr>
          <p:nvPr>
            <p:ph type="title"/>
          </p:nvPr>
        </p:nvSpPr>
        <p:spPr>
          <a:xfrm>
            <a:off x="469610"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Tree>
    <p:extLst>
      <p:ext uri="{BB962C8B-B14F-4D97-AF65-F5344CB8AC3E}">
        <p14:creationId xmlns:p14="http://schemas.microsoft.com/office/powerpoint/2010/main" val="482999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closure pag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9610" y="1578360"/>
            <a:ext cx="8229600" cy="4076056"/>
          </a:xfrm>
        </p:spPr>
        <p:txBody>
          <a:bodyPr anchor="b" anchorCtr="0"/>
          <a:lstStyle>
            <a:lvl1pPr marL="0" indent="0">
              <a:buClr>
                <a:srgbClr val="55565A"/>
              </a:buClr>
              <a:buNone/>
              <a:defRPr sz="800"/>
            </a:lvl1pPr>
            <a:lvl2pPr>
              <a:buClr>
                <a:srgbClr val="55565A"/>
              </a:buClr>
              <a:defRPr sz="1000"/>
            </a:lvl2pPr>
            <a:lvl3pPr algn="l" defTabSz="914608" rtl="0" eaLnBrk="1" fontAlgn="base" hangingPunct="1">
              <a:lnSpc>
                <a:spcPct val="110000"/>
              </a:lnSpc>
              <a:spcBef>
                <a:spcPct val="0"/>
              </a:spcBef>
              <a:spcAft>
                <a:spcPct val="0"/>
              </a:spcAft>
              <a:buClr>
                <a:srgbClr val="55565A"/>
              </a:buClr>
              <a:defRPr lang="en-US" sz="10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0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0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Disclosures here</a:t>
            </a:r>
          </a:p>
        </p:txBody>
      </p:sp>
      <p:sp>
        <p:nvSpPr>
          <p:cNvPr id="5" name="Text Placeholder 4"/>
          <p:cNvSpPr>
            <a:spLocks noGrp="1"/>
          </p:cNvSpPr>
          <p:nvPr>
            <p:ph type="body" sz="quarter" idx="10" hasCustomPrompt="1"/>
          </p:nvPr>
        </p:nvSpPr>
        <p:spPr>
          <a:xfrm>
            <a:off x="469610" y="5916561"/>
            <a:ext cx="7207135" cy="218232"/>
          </a:xfrm>
        </p:spPr>
        <p:txBody>
          <a:bodyPr anchor="b" anchorCtr="0"/>
          <a:lstStyle>
            <a:lvl1pPr marL="0" indent="0">
              <a:lnSpc>
                <a:spcPct val="100000"/>
              </a:lnSpc>
              <a:spcBef>
                <a:spcPts val="0"/>
              </a:spcBef>
              <a:spcAft>
                <a:spcPts val="359"/>
              </a:spcAft>
              <a:buNone/>
              <a:defRPr sz="800" baseline="0">
                <a:solidFill>
                  <a:srgbClr val="55565A"/>
                </a:solidFill>
              </a:defRPr>
            </a:lvl1pPr>
          </a:lstStyle>
          <a:p>
            <a:pPr lvl="0"/>
            <a:r>
              <a:rPr lang="en-US" dirty="0" err="1"/>
              <a:t>Amxxxxx-myy</a:t>
            </a:r>
            <a:endParaRPr lang="en-US" dirty="0"/>
          </a:p>
        </p:txBody>
      </p:sp>
    </p:spTree>
    <p:extLst>
      <p:ext uri="{BB962C8B-B14F-4D97-AF65-F5344CB8AC3E}">
        <p14:creationId xmlns:p14="http://schemas.microsoft.com/office/powerpoint/2010/main" val="1420192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472295" y="2552840"/>
            <a:ext cx="7327439" cy="693364"/>
          </a:xfrm>
        </p:spPr>
        <p:txBody>
          <a:bodyPr lIns="0" rIns="82030" anchor="b"/>
          <a:lstStyle>
            <a:lvl1pPr>
              <a:defRPr sz="5400" b="0" smtClean="0"/>
            </a:lvl1pPr>
          </a:lstStyle>
          <a:p>
            <a:pPr lvl="0"/>
            <a:r>
              <a:rPr lang="en-US" noProof="0"/>
              <a:t>Click to edit Master title style</a:t>
            </a:r>
            <a:endParaRPr lang="en-US" noProof="0" dirty="0"/>
          </a:p>
        </p:txBody>
      </p:sp>
      <p:sp>
        <p:nvSpPr>
          <p:cNvPr id="39939" name="Rectangle 3"/>
          <p:cNvSpPr>
            <a:spLocks noGrp="1" noChangeArrowheads="1"/>
          </p:cNvSpPr>
          <p:nvPr>
            <p:ph type="subTitle" idx="1"/>
          </p:nvPr>
        </p:nvSpPr>
        <p:spPr>
          <a:xfrm>
            <a:off x="472295" y="591012"/>
            <a:ext cx="5924982" cy="439271"/>
          </a:xfrm>
        </p:spPr>
        <p:txBody>
          <a:bodyPr lIns="0" rIns="82030"/>
          <a:lstStyle>
            <a:lvl1pPr marL="0" indent="0" algn="l">
              <a:lnSpc>
                <a:spcPct val="100000"/>
              </a:lnSpc>
              <a:spcBef>
                <a:spcPts val="0"/>
              </a:spcBef>
              <a:buFontTx/>
              <a:buNone/>
              <a:defRPr sz="1400" b="0" smtClean="0">
                <a:solidFill>
                  <a:srgbClr val="55565A"/>
                </a:solidFill>
                <a:latin typeface="Arial Narrow" panose="020B0606020202030204" pitchFamily="34" charset="0"/>
                <a:cs typeface="Arial" panose="020B0604020202020204" pitchFamily="34" charset="0"/>
              </a:defRPr>
            </a:lvl1pPr>
          </a:lstStyle>
          <a:p>
            <a:pPr lvl="0"/>
            <a:r>
              <a:rPr lang="en-US" noProof="0"/>
              <a:t>Click to edit Master subtitle style</a:t>
            </a:r>
            <a:endParaRPr lang="en-US" noProof="0" dirty="0"/>
          </a:p>
        </p:txBody>
      </p:sp>
      <p:sp>
        <p:nvSpPr>
          <p:cNvPr id="24" name="Text Placeholder 4"/>
          <p:cNvSpPr>
            <a:spLocks noGrp="1"/>
          </p:cNvSpPr>
          <p:nvPr>
            <p:ph type="body" sz="quarter" idx="10" hasCustomPrompt="1"/>
          </p:nvPr>
        </p:nvSpPr>
        <p:spPr>
          <a:xfrm>
            <a:off x="472295" y="4274136"/>
            <a:ext cx="5988914" cy="1037538"/>
          </a:xfrm>
        </p:spPr>
        <p:txBody>
          <a:bodyPr lIns="0" anchor="t" anchorCtr="0"/>
          <a:lstStyle>
            <a:lvl1pPr marL="0" indent="0">
              <a:lnSpc>
                <a:spcPct val="100000"/>
              </a:lnSpc>
              <a:spcBef>
                <a:spcPts val="0"/>
              </a:spcBef>
              <a:spcAft>
                <a:spcPts val="0"/>
              </a:spcAft>
              <a:buNone/>
              <a:defRPr sz="2000">
                <a:solidFill>
                  <a:srgbClr val="55565A"/>
                </a:solidFill>
              </a:defRPr>
            </a:lvl1pPr>
          </a:lstStyle>
          <a:p>
            <a:pPr lvl="0"/>
            <a:r>
              <a:rPr lang="en-US" dirty="0"/>
              <a:t>Click to add presenter name</a:t>
            </a:r>
          </a:p>
        </p:txBody>
      </p:sp>
      <p:sp>
        <p:nvSpPr>
          <p:cNvPr id="10" name="Rectangle 9"/>
          <p:cNvSpPr/>
          <p:nvPr userDrawn="1"/>
        </p:nvSpPr>
        <p:spPr bwMode="auto">
          <a:xfrm>
            <a:off x="473825" y="451428"/>
            <a:ext cx="8212975" cy="45719"/>
          </a:xfrm>
          <a:prstGeom prst="rect">
            <a:avLst/>
          </a:prstGeom>
          <a:solidFill>
            <a:srgbClr val="C60C3C"/>
          </a:solidFill>
          <a:ln w="9525" cap="flat" cmpd="sng" algn="ctr">
            <a:noFill/>
            <a:prstDash val="solid"/>
            <a:round/>
            <a:headEnd type="none" w="med" len="med"/>
            <a:tailEnd type="none" w="med" len="med"/>
          </a:ln>
          <a:effectLst/>
        </p:spPr>
        <p:txBody>
          <a:bodyPr vert="horz" wrap="square" lIns="82058" tIns="41029" rIns="82058" bIns="41029" numCol="1" spcCol="0" rtlCol="0" anchor="t" anchorCtr="0" compatLnSpc="1">
            <a:prstTxWarp prst="textNoShape">
              <a:avLst/>
            </a:prstTxWarp>
          </a:bodyPr>
          <a:lstStyle/>
          <a:p>
            <a:pPr marL="0" marR="0" indent="0" algn="l" defTabSz="914608"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Gotham C2 Text" charset="0"/>
              <a:ea typeface="ＭＳ Ｐゴシック" charset="0"/>
              <a:cs typeface="ＭＳ Ｐゴシック" charset="0"/>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77844" y="727511"/>
            <a:ext cx="1504548" cy="768280"/>
          </a:xfrm>
          <a:prstGeom prst="rect">
            <a:avLst/>
          </a:prstGeom>
        </p:spPr>
      </p:pic>
    </p:spTree>
    <p:extLst>
      <p:ext uri="{BB962C8B-B14F-4D97-AF65-F5344CB8AC3E}">
        <p14:creationId xmlns:p14="http://schemas.microsoft.com/office/powerpoint/2010/main" val="402846104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8" name="Rectangle 7"/>
          <p:cNvSpPr/>
          <p:nvPr userDrawn="1"/>
        </p:nvSpPr>
        <p:spPr bwMode="auto">
          <a:xfrm>
            <a:off x="473825" y="451428"/>
            <a:ext cx="8212975" cy="45719"/>
          </a:xfrm>
          <a:prstGeom prst="rect">
            <a:avLst/>
          </a:prstGeom>
          <a:solidFill>
            <a:srgbClr val="C60C3C"/>
          </a:solidFill>
          <a:ln w="9525" cap="flat" cmpd="sng" algn="ctr">
            <a:noFill/>
            <a:prstDash val="solid"/>
            <a:round/>
            <a:headEnd type="none" w="med" len="med"/>
            <a:tailEnd type="none" w="med" len="med"/>
          </a:ln>
          <a:effectLst/>
        </p:spPr>
        <p:txBody>
          <a:bodyPr vert="horz" wrap="square" lIns="82058" tIns="41029" rIns="82058" bIns="41029" numCol="1" spcCol="0" rtlCol="0" anchor="t" anchorCtr="0" compatLnSpc="1">
            <a:prstTxWarp prst="textNoShape">
              <a:avLst/>
            </a:prstTxWarp>
          </a:bodyPr>
          <a:lstStyle/>
          <a:p>
            <a:pPr marL="0" marR="0" indent="0" algn="l" defTabSz="914608"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Gotham C2 Text" charset="0"/>
              <a:ea typeface="ＭＳ Ｐゴシック" charset="0"/>
              <a:cs typeface="ＭＳ Ｐゴシック" charset="0"/>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77844" y="727511"/>
            <a:ext cx="1504548" cy="768280"/>
          </a:xfrm>
          <a:prstGeom prst="rect">
            <a:avLst/>
          </a:prstGeom>
        </p:spPr>
      </p:pic>
      <p:sp>
        <p:nvSpPr>
          <p:cNvPr id="5" name="Rectangle 2"/>
          <p:cNvSpPr>
            <a:spLocks noGrp="1" noChangeArrowheads="1"/>
          </p:cNvSpPr>
          <p:nvPr>
            <p:ph type="ctrTitle"/>
          </p:nvPr>
        </p:nvSpPr>
        <p:spPr>
          <a:xfrm>
            <a:off x="469900" y="2552840"/>
            <a:ext cx="7301390" cy="693364"/>
          </a:xfrm>
        </p:spPr>
        <p:txBody>
          <a:bodyPr lIns="0" rIns="82030" anchor="b"/>
          <a:lstStyle>
            <a:lvl1pPr>
              <a:defRPr sz="5400" b="0" smtClean="0"/>
            </a:lvl1pPr>
          </a:lstStyle>
          <a:p>
            <a:pPr lvl="0"/>
            <a:r>
              <a:rPr lang="en-US" noProof="0"/>
              <a:t>Click to edit Master title style</a:t>
            </a:r>
            <a:endParaRPr lang="en-US" noProof="0" dirty="0"/>
          </a:p>
        </p:txBody>
      </p:sp>
    </p:spTree>
    <p:extLst>
      <p:ext uri="{BB962C8B-B14F-4D97-AF65-F5344CB8AC3E}">
        <p14:creationId xmlns:p14="http://schemas.microsoft.com/office/powerpoint/2010/main" val="43655428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line header, 1 colum  bullets">
    <p:spTree>
      <p:nvGrpSpPr>
        <p:cNvPr id="1" name=""/>
        <p:cNvGrpSpPr/>
        <p:nvPr/>
      </p:nvGrpSpPr>
      <p:grpSpPr>
        <a:xfrm>
          <a:off x="0" y="0"/>
          <a:ext cx="0" cy="0"/>
          <a:chOff x="0" y="0"/>
          <a:chExt cx="0" cy="0"/>
        </a:xfrm>
      </p:grpSpPr>
      <p:sp>
        <p:nvSpPr>
          <p:cNvPr id="2" name="Title 1"/>
          <p:cNvSpPr>
            <a:spLocks noGrp="1"/>
          </p:cNvSpPr>
          <p:nvPr>
            <p:ph type="title"/>
          </p:nvPr>
        </p:nvSpPr>
        <p:spPr>
          <a:xfrm>
            <a:off x="469609"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p:ph idx="1"/>
          </p:nvPr>
        </p:nvSpPr>
        <p:spPr>
          <a:xfrm>
            <a:off x="469609" y="1578360"/>
            <a:ext cx="8229599" cy="4076056"/>
          </a:xfrm>
        </p:spPr>
        <p:txBody>
          <a:bodyPr/>
          <a:lstStyle>
            <a:lvl1pPr>
              <a:buClr>
                <a:srgbClr val="55565A"/>
              </a:buClr>
              <a:defRPr/>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4"/>
          <p:cNvSpPr>
            <a:spLocks noGrp="1"/>
          </p:cNvSpPr>
          <p:nvPr>
            <p:ph type="body" sz="quarter" idx="10" hasCustomPrompt="1"/>
          </p:nvPr>
        </p:nvSpPr>
        <p:spPr>
          <a:xfrm>
            <a:off x="469609"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Tree>
    <p:extLst>
      <p:ext uri="{BB962C8B-B14F-4D97-AF65-F5344CB8AC3E}">
        <p14:creationId xmlns:p14="http://schemas.microsoft.com/office/powerpoint/2010/main" val="3168216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 line header, 1 colum  bullets">
    <p:spTree>
      <p:nvGrpSpPr>
        <p:cNvPr id="1" name=""/>
        <p:cNvGrpSpPr/>
        <p:nvPr/>
      </p:nvGrpSpPr>
      <p:grpSpPr>
        <a:xfrm>
          <a:off x="0" y="0"/>
          <a:ext cx="0" cy="0"/>
          <a:chOff x="0" y="0"/>
          <a:chExt cx="0" cy="0"/>
        </a:xfrm>
      </p:grpSpPr>
      <p:sp>
        <p:nvSpPr>
          <p:cNvPr id="2" name="Title 1"/>
          <p:cNvSpPr>
            <a:spLocks noGrp="1"/>
          </p:cNvSpPr>
          <p:nvPr>
            <p:ph type="title"/>
          </p:nvPr>
        </p:nvSpPr>
        <p:spPr>
          <a:xfrm>
            <a:off x="469609"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p:ph idx="1"/>
          </p:nvPr>
        </p:nvSpPr>
        <p:spPr>
          <a:xfrm>
            <a:off x="469609" y="1578360"/>
            <a:ext cx="8229599" cy="4076056"/>
          </a:xfrm>
        </p:spPr>
        <p:txBody>
          <a:bodyPr/>
          <a:lstStyle>
            <a:lvl1pPr marL="0" indent="0">
              <a:buClr>
                <a:srgbClr val="55565A"/>
              </a:buClr>
              <a:buNone/>
              <a:defRPr b="1"/>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4"/>
          <p:cNvSpPr>
            <a:spLocks noGrp="1"/>
          </p:cNvSpPr>
          <p:nvPr>
            <p:ph type="body" sz="quarter" idx="10" hasCustomPrompt="1"/>
          </p:nvPr>
        </p:nvSpPr>
        <p:spPr>
          <a:xfrm>
            <a:off x="469609"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Tree>
    <p:extLst>
      <p:ext uri="{BB962C8B-B14F-4D97-AF65-F5344CB8AC3E}">
        <p14:creationId xmlns:p14="http://schemas.microsoft.com/office/powerpoint/2010/main" val="177429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line header, 2 column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610" y="1578360"/>
            <a:ext cx="3884026" cy="4084253"/>
          </a:xfrm>
        </p:spPr>
        <p:txBody>
          <a:bodyPr/>
          <a:lstStyle>
            <a:lvl1pPr>
              <a:buClr>
                <a:srgbClr val="55565A"/>
              </a:buClr>
              <a:defRPr/>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1"/>
          </p:nvPr>
        </p:nvSpPr>
        <p:spPr>
          <a:xfrm>
            <a:off x="4592472" y="1578360"/>
            <a:ext cx="4004399" cy="4084253"/>
          </a:xfrm>
        </p:spPr>
        <p:txBody>
          <a:bodyPr/>
          <a:lstStyle>
            <a:lvl1pPr>
              <a:buClr>
                <a:srgbClr val="55565A"/>
              </a:buClr>
              <a:defRPr/>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4"/>
          <p:cNvSpPr>
            <a:spLocks noGrp="1"/>
          </p:cNvSpPr>
          <p:nvPr>
            <p:ph type="body" sz="quarter" idx="10" hasCustomPrompt="1"/>
          </p:nvPr>
        </p:nvSpPr>
        <p:spPr>
          <a:xfrm>
            <a:off x="469610"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
        <p:nvSpPr>
          <p:cNvPr id="6" name="Title 1"/>
          <p:cNvSpPr>
            <a:spLocks noGrp="1"/>
          </p:cNvSpPr>
          <p:nvPr>
            <p:ph type="title"/>
          </p:nvPr>
        </p:nvSpPr>
        <p:spPr>
          <a:xfrm>
            <a:off x="469610"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Tree>
    <p:extLst>
      <p:ext uri="{BB962C8B-B14F-4D97-AF65-F5344CB8AC3E}">
        <p14:creationId xmlns:p14="http://schemas.microsoft.com/office/powerpoint/2010/main" val="1821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 line header, 2 column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610" y="1578360"/>
            <a:ext cx="3884026" cy="4084253"/>
          </a:xfrm>
        </p:spPr>
        <p:txBody>
          <a:bodyPr/>
          <a:lstStyle>
            <a:lvl1pPr marL="0" indent="0">
              <a:buClr>
                <a:srgbClr val="55565A"/>
              </a:buClr>
              <a:buFontTx/>
              <a:buNone/>
              <a:defRPr b="1"/>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1"/>
          </p:nvPr>
        </p:nvSpPr>
        <p:spPr>
          <a:xfrm>
            <a:off x="4585648" y="1578360"/>
            <a:ext cx="4011223" cy="4084253"/>
          </a:xfrm>
        </p:spPr>
        <p:txBody>
          <a:bodyPr/>
          <a:lstStyle>
            <a:lvl1pPr marL="0" indent="0">
              <a:buClr>
                <a:srgbClr val="55565A"/>
              </a:buClr>
              <a:buNone/>
              <a:defRPr b="1"/>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4"/>
          <p:cNvSpPr>
            <a:spLocks noGrp="1"/>
          </p:cNvSpPr>
          <p:nvPr>
            <p:ph type="body" sz="quarter" idx="10" hasCustomPrompt="1"/>
          </p:nvPr>
        </p:nvSpPr>
        <p:spPr>
          <a:xfrm>
            <a:off x="469610"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
        <p:nvSpPr>
          <p:cNvPr id="6" name="Title 1"/>
          <p:cNvSpPr>
            <a:spLocks noGrp="1"/>
          </p:cNvSpPr>
          <p:nvPr>
            <p:ph type="title"/>
          </p:nvPr>
        </p:nvSpPr>
        <p:spPr>
          <a:xfrm>
            <a:off x="469610"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Tree>
    <p:extLst>
      <p:ext uri="{BB962C8B-B14F-4D97-AF65-F5344CB8AC3E}">
        <p14:creationId xmlns:p14="http://schemas.microsoft.com/office/powerpoint/2010/main" val="11379250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line header, 1 column,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610" y="2009994"/>
            <a:ext cx="8229600" cy="3652619"/>
          </a:xfrm>
        </p:spPr>
        <p:txBody>
          <a:bodyPr/>
          <a:lstStyle>
            <a:lvl1pPr>
              <a:buClr>
                <a:srgbClr val="55565A"/>
              </a:buClr>
              <a:defRPr/>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4"/>
          <p:cNvSpPr>
            <a:spLocks noGrp="1"/>
          </p:cNvSpPr>
          <p:nvPr>
            <p:ph type="body" sz="quarter" idx="10" hasCustomPrompt="1"/>
          </p:nvPr>
        </p:nvSpPr>
        <p:spPr>
          <a:xfrm>
            <a:off x="469610"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
        <p:nvSpPr>
          <p:cNvPr id="5" name="Title 1"/>
          <p:cNvSpPr>
            <a:spLocks noGrp="1"/>
          </p:cNvSpPr>
          <p:nvPr>
            <p:ph type="title"/>
          </p:nvPr>
        </p:nvSpPr>
        <p:spPr>
          <a:xfrm>
            <a:off x="469610"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Tree>
    <p:extLst>
      <p:ext uri="{BB962C8B-B14F-4D97-AF65-F5344CB8AC3E}">
        <p14:creationId xmlns:p14="http://schemas.microsoft.com/office/powerpoint/2010/main" val="673915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line header, 2 column,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610" y="2011680"/>
            <a:ext cx="3884026" cy="3657600"/>
          </a:xfrm>
        </p:spPr>
        <p:txBody>
          <a:bodyPr/>
          <a:lstStyle>
            <a:lvl1pPr>
              <a:buClr>
                <a:srgbClr val="55565A"/>
              </a:buClr>
              <a:defRPr/>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idx="11"/>
          </p:nvPr>
        </p:nvSpPr>
        <p:spPr>
          <a:xfrm>
            <a:off x="4585648" y="2011680"/>
            <a:ext cx="4009712" cy="3657600"/>
          </a:xfrm>
        </p:spPr>
        <p:txBody>
          <a:bodyPr/>
          <a:lstStyle>
            <a:lvl1pPr>
              <a:buClr>
                <a:srgbClr val="55565A"/>
              </a:buClr>
              <a:defRPr/>
            </a:lvl1pPr>
            <a:lvl2pPr>
              <a:buClr>
                <a:srgbClr val="55565A"/>
              </a:buClr>
              <a:defRPr/>
            </a:lvl2pPr>
            <a:lvl3pPr algn="l" defTabSz="914608" rtl="0" eaLnBrk="1" fontAlgn="base" hangingPunct="1">
              <a:lnSpc>
                <a:spcPct val="110000"/>
              </a:lnSpc>
              <a:spcBef>
                <a:spcPct val="0"/>
              </a:spcBef>
              <a:spcAft>
                <a:spcPct val="0"/>
              </a:spcAft>
              <a:buClr>
                <a:srgbClr val="55565A"/>
              </a:buClr>
              <a:defRPr lang="en-US" sz="1600" dirty="0" smtClean="0">
                <a:solidFill>
                  <a:srgbClr val="55565A"/>
                </a:solidFill>
                <a:latin typeface="Arial Narrow" panose="020B0606020202030204" pitchFamily="34" charset="0"/>
                <a:ea typeface="ＭＳ Ｐゴシック" charset="-128"/>
                <a:cs typeface="Arial" panose="020B0604020202020204" pitchFamily="34" charset="0"/>
              </a:defRPr>
            </a:lvl3pPr>
            <a:lvl4pPr algn="l" defTabSz="914608" rtl="0" eaLnBrk="1" fontAlgn="base" hangingPunct="1">
              <a:lnSpc>
                <a:spcPct val="110000"/>
              </a:lnSpc>
              <a:spcBef>
                <a:spcPct val="0"/>
              </a:spcBef>
              <a:spcAft>
                <a:spcPct val="0"/>
              </a:spcAft>
              <a:buClr>
                <a:srgbClr val="55565A"/>
              </a:buClr>
              <a:defRPr lang="en-US" sz="1400" dirty="0" smtClean="0">
                <a:solidFill>
                  <a:srgbClr val="55565A"/>
                </a:solidFill>
                <a:latin typeface="Arial Narrow" panose="020B0606020202030204" pitchFamily="34" charset="0"/>
                <a:ea typeface="ＭＳ Ｐゴシック" charset="-128"/>
                <a:cs typeface="Arial" panose="020B0604020202020204" pitchFamily="34" charset="0"/>
              </a:defRPr>
            </a:lvl4pPr>
            <a:lvl5pPr algn="l" defTabSz="914608" rtl="0" eaLnBrk="1" fontAlgn="base" hangingPunct="1">
              <a:lnSpc>
                <a:spcPct val="110000"/>
              </a:lnSpc>
              <a:spcBef>
                <a:spcPct val="0"/>
              </a:spcBef>
              <a:spcAft>
                <a:spcPct val="0"/>
              </a:spcAft>
              <a:buClr>
                <a:srgbClr val="55565A"/>
              </a:buClr>
              <a:defRPr lang="en-US" sz="1200" dirty="0">
                <a:solidFill>
                  <a:srgbClr val="55565A"/>
                </a:solidFill>
                <a:latin typeface="Arial Narrow" panose="020B0606020202030204" pitchFamily="34" charset="0"/>
                <a:ea typeface="ＭＳ Ｐゴシック" charset="-128"/>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4"/>
          <p:cNvSpPr>
            <a:spLocks noGrp="1"/>
          </p:cNvSpPr>
          <p:nvPr>
            <p:ph type="body" sz="quarter" idx="10" hasCustomPrompt="1"/>
          </p:nvPr>
        </p:nvSpPr>
        <p:spPr>
          <a:xfrm>
            <a:off x="469610" y="5916561"/>
            <a:ext cx="7207135" cy="218232"/>
          </a:xfrm>
        </p:spPr>
        <p:txBody>
          <a:bodyPr anchor="b" anchorCtr="0"/>
          <a:lstStyle>
            <a:lvl1pPr marL="0" indent="0">
              <a:lnSpc>
                <a:spcPct val="100000"/>
              </a:lnSpc>
              <a:spcBef>
                <a:spcPts val="0"/>
              </a:spcBef>
              <a:spcAft>
                <a:spcPts val="359"/>
              </a:spcAft>
              <a:buNone/>
              <a:defRPr sz="800">
                <a:solidFill>
                  <a:srgbClr val="55565A"/>
                </a:solidFill>
              </a:defRPr>
            </a:lvl1pPr>
          </a:lstStyle>
          <a:p>
            <a:pPr lvl="0"/>
            <a:r>
              <a:rPr lang="en-US" dirty="0"/>
              <a:t>Click to add source/footnote.</a:t>
            </a:r>
          </a:p>
        </p:txBody>
      </p:sp>
      <p:sp>
        <p:nvSpPr>
          <p:cNvPr id="6" name="Title 1"/>
          <p:cNvSpPr>
            <a:spLocks noGrp="1"/>
          </p:cNvSpPr>
          <p:nvPr>
            <p:ph type="title"/>
          </p:nvPr>
        </p:nvSpPr>
        <p:spPr>
          <a:xfrm>
            <a:off x="469610" y="826215"/>
            <a:ext cx="8229599" cy="278746"/>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a:defRPr lang="en-US" dirty="0"/>
            </a:lvl1pPr>
          </a:lstStyle>
          <a:p>
            <a:pPr lvl="0"/>
            <a:r>
              <a:rPr lang="en-US"/>
              <a:t>Click to edit Master title style</a:t>
            </a:r>
            <a:endParaRPr lang="en-US" dirty="0"/>
          </a:p>
        </p:txBody>
      </p:sp>
    </p:spTree>
    <p:extLst>
      <p:ext uri="{BB962C8B-B14F-4D97-AF65-F5344CB8AC3E}">
        <p14:creationId xmlns:p14="http://schemas.microsoft.com/office/powerpoint/2010/main" val="41541532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1.bin"/><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gray">
          <a:xfrm>
            <a:off x="451784" y="826214"/>
            <a:ext cx="8212973" cy="63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51784" y="1570595"/>
            <a:ext cx="8163098" cy="2707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28" name="Rectangle 4"/>
          <p:cNvSpPr>
            <a:spLocks noChangeArrowheads="1"/>
          </p:cNvSpPr>
          <p:nvPr/>
        </p:nvSpPr>
        <p:spPr bwMode="auto">
          <a:xfrm>
            <a:off x="52900" y="6458244"/>
            <a:ext cx="431288" cy="216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45619" rIns="41015" bIns="45619">
            <a:spAutoFit/>
          </a:bodyPr>
          <a:lstStyle/>
          <a:p>
            <a:pPr defTabSz="914608">
              <a:lnSpc>
                <a:spcPct val="90000"/>
              </a:lnSpc>
            </a:pPr>
            <a:fld id="{83CC7474-DF72-47AC-A062-3527B7E588CB}" type="slidenum">
              <a:rPr lang="en-US" sz="900">
                <a:solidFill>
                  <a:srgbClr val="55565A"/>
                </a:solidFill>
                <a:latin typeface="Arial" panose="020B0604020202020204" pitchFamily="34" charset="0"/>
                <a:cs typeface="Arial" panose="020B0604020202020204" pitchFamily="34" charset="0"/>
              </a:rPr>
              <a:pPr defTabSz="914608">
                <a:lnSpc>
                  <a:spcPct val="90000"/>
                </a:lnSpc>
              </a:pPr>
              <a:t>‹#›</a:t>
            </a:fld>
            <a:endParaRPr lang="en-US" sz="900" dirty="0">
              <a:solidFill>
                <a:srgbClr val="55565A"/>
              </a:solidFill>
              <a:latin typeface="Arial" panose="020B0604020202020204" pitchFamily="34" charset="0"/>
              <a:cs typeface="Arial" panose="020B0604020202020204" pitchFamily="34" charset="0"/>
            </a:endParaRPr>
          </a:p>
        </p:txBody>
      </p:sp>
      <p:sp>
        <p:nvSpPr>
          <p:cNvPr id="3" name="Rectangle 2"/>
          <p:cNvSpPr/>
          <p:nvPr/>
        </p:nvSpPr>
        <p:spPr bwMode="auto">
          <a:xfrm>
            <a:off x="473825" y="451428"/>
            <a:ext cx="8212975" cy="45719"/>
          </a:xfrm>
          <a:prstGeom prst="rect">
            <a:avLst/>
          </a:prstGeom>
          <a:solidFill>
            <a:srgbClr val="C60C3C"/>
          </a:solidFill>
          <a:ln w="9525" cap="flat" cmpd="sng" algn="ctr">
            <a:noFill/>
            <a:prstDash val="solid"/>
            <a:round/>
            <a:headEnd type="none" w="med" len="med"/>
            <a:tailEnd type="none" w="med" len="med"/>
          </a:ln>
          <a:effectLst/>
        </p:spPr>
        <p:txBody>
          <a:bodyPr vert="horz" wrap="square" lIns="82058" tIns="41029" rIns="82058" bIns="41029" numCol="1" spcCol="0" rtlCol="0" anchor="t" anchorCtr="0" compatLnSpc="1">
            <a:prstTxWarp prst="textNoShape">
              <a:avLst/>
            </a:prstTxWarp>
          </a:bodyPr>
          <a:lstStyle/>
          <a:p>
            <a:pPr algn="l" defTabSz="914608"/>
            <a:endParaRPr lang="en-US">
              <a:solidFill>
                <a:srgbClr val="768692"/>
              </a:solidFill>
              <a:latin typeface="Gotham C2 Text" charset="0"/>
              <a:ea typeface="ＭＳ Ｐゴシック" charset="0"/>
              <a:cs typeface="ＭＳ Ｐゴシック"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4697" y="5992904"/>
            <a:ext cx="931164" cy="475488"/>
          </a:xfrm>
          <a:prstGeom prst="rect">
            <a:avLst/>
          </a:prstGeom>
        </p:spPr>
      </p:pic>
    </p:spTree>
    <p:extLst>
      <p:ext uri="{BB962C8B-B14F-4D97-AF65-F5344CB8AC3E}">
        <p14:creationId xmlns:p14="http://schemas.microsoft.com/office/powerpoint/2010/main" val="166540898"/>
      </p:ext>
    </p:extLst>
  </p:cSld>
  <p:clrMap bg1="lt1" tx1="dk1" bg2="lt2" tx2="dk2" accent1="accent1" accent2="accent2" accent3="accent3" accent4="accent4" accent5="accent5" accent6="accent6" hlink="hlink" folHlink="folHlink"/>
  <p:sldLayoutIdLst>
    <p:sldLayoutId id="2147483648" r:id="rId1"/>
  </p:sldLayoutIdLst>
  <p:txStyles>
    <p:titleStyle>
      <a:lvl1pPr algn="l" defTabSz="914608" rtl="0" eaLnBrk="1" fontAlgn="base" hangingPunct="1">
        <a:lnSpc>
          <a:spcPct val="90000"/>
        </a:lnSpc>
        <a:spcBef>
          <a:spcPct val="0"/>
        </a:spcBef>
        <a:spcAft>
          <a:spcPct val="0"/>
        </a:spcAft>
        <a:defRPr lang="en-US" sz="3200" b="0" smtClean="0">
          <a:solidFill>
            <a:srgbClr val="55565A"/>
          </a:solidFill>
          <a:latin typeface="Arial Narrow" panose="020B0606020202030204" pitchFamily="34" charset="0"/>
          <a:ea typeface="ＭＳ Ｐゴシック" charset="-128"/>
          <a:cs typeface="Arial" panose="020B0604020202020204" pitchFamily="34" charset="0"/>
        </a:defRPr>
      </a:lvl1pPr>
      <a:lvl2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2pPr>
      <a:lvl3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3pPr>
      <a:lvl4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4pPr>
      <a:lvl5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5pPr>
      <a:lvl6pPr marL="410291" algn="l" defTabSz="914608" rtl="0" eaLnBrk="1" fontAlgn="base" hangingPunct="1">
        <a:spcBef>
          <a:spcPct val="0"/>
        </a:spcBef>
        <a:spcAft>
          <a:spcPct val="0"/>
        </a:spcAft>
        <a:defRPr>
          <a:solidFill>
            <a:schemeClr val="folHlink"/>
          </a:solidFill>
          <a:latin typeface="Gotham C1 Head" charset="0"/>
          <a:ea typeface="ＭＳ Ｐゴシック" charset="0"/>
        </a:defRPr>
      </a:lvl6pPr>
      <a:lvl7pPr marL="820583" algn="l" defTabSz="914608" rtl="0" eaLnBrk="1" fontAlgn="base" hangingPunct="1">
        <a:spcBef>
          <a:spcPct val="0"/>
        </a:spcBef>
        <a:spcAft>
          <a:spcPct val="0"/>
        </a:spcAft>
        <a:defRPr>
          <a:solidFill>
            <a:schemeClr val="folHlink"/>
          </a:solidFill>
          <a:latin typeface="Gotham C1 Head" charset="0"/>
          <a:ea typeface="ＭＳ Ｐゴシック" charset="0"/>
        </a:defRPr>
      </a:lvl7pPr>
      <a:lvl8pPr marL="1230874" algn="l" defTabSz="914608" rtl="0" eaLnBrk="1" fontAlgn="base" hangingPunct="1">
        <a:spcBef>
          <a:spcPct val="0"/>
        </a:spcBef>
        <a:spcAft>
          <a:spcPct val="0"/>
        </a:spcAft>
        <a:defRPr>
          <a:solidFill>
            <a:schemeClr val="folHlink"/>
          </a:solidFill>
          <a:latin typeface="Gotham C1 Head" charset="0"/>
          <a:ea typeface="ＭＳ Ｐゴシック" charset="0"/>
        </a:defRPr>
      </a:lvl8pPr>
      <a:lvl9pPr marL="1641165" algn="l" defTabSz="914608" rtl="0" eaLnBrk="1" fontAlgn="base" hangingPunct="1">
        <a:spcBef>
          <a:spcPct val="0"/>
        </a:spcBef>
        <a:spcAft>
          <a:spcPct val="0"/>
        </a:spcAft>
        <a:defRPr>
          <a:solidFill>
            <a:schemeClr val="folHlink"/>
          </a:solidFill>
          <a:latin typeface="Gotham C1 Head" charset="0"/>
          <a:ea typeface="ＭＳ Ｐゴシック" charset="0"/>
        </a:defRPr>
      </a:lvl9pPr>
    </p:titleStyle>
    <p:bodyStyle>
      <a:lvl1pPr marL="114300" indent="-114300" algn="l" defTabSz="914608" rtl="0" eaLnBrk="1" fontAlgn="base" hangingPunct="1">
        <a:lnSpc>
          <a:spcPct val="110000"/>
        </a:lnSpc>
        <a:spcBef>
          <a:spcPct val="80000"/>
        </a:spcBef>
        <a:spcAft>
          <a:spcPct val="0"/>
        </a:spcAft>
        <a:buClr>
          <a:srgbClr val="55565A"/>
        </a:buClr>
        <a:buSzPct val="85000"/>
        <a:buFont typeface="Arial" panose="020B0604020202020204" pitchFamily="34" charset="0"/>
        <a:buChar char="•"/>
        <a:defRPr sz="18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p:bodyStyle>
    <p:otherStyle>
      <a:defPPr>
        <a:defRPr lang="en-US"/>
      </a:defPPr>
      <a:lvl1pPr marL="0" algn="l" defTabSz="410291" rtl="0" eaLnBrk="1" latinLnBrk="0" hangingPunct="1">
        <a:defRPr sz="1600" kern="1200">
          <a:solidFill>
            <a:schemeClr val="tx1"/>
          </a:solidFill>
          <a:latin typeface="+mn-lt"/>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gray">
          <a:xfrm>
            <a:off x="451784" y="826214"/>
            <a:ext cx="8212973" cy="63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51784" y="1570595"/>
            <a:ext cx="8163098" cy="2707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4"/>
          <p:cNvSpPr>
            <a:spLocks noChangeArrowheads="1"/>
          </p:cNvSpPr>
          <p:nvPr/>
        </p:nvSpPr>
        <p:spPr bwMode="auto">
          <a:xfrm>
            <a:off x="52900" y="6458244"/>
            <a:ext cx="431288" cy="216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wrap="square" lIns="0" tIns="45619" rIns="41015" bIns="45619">
            <a:spAutoFit/>
          </a:bodyPr>
          <a:lstStyle/>
          <a:p>
            <a:pPr algn="ctr" defTabSz="914608">
              <a:lnSpc>
                <a:spcPct val="90000"/>
              </a:lnSpc>
            </a:pPr>
            <a:fld id="{83CC7474-DF72-47AC-A062-3527B7E588CB}" type="slidenum">
              <a:rPr lang="en-US" sz="900">
                <a:solidFill>
                  <a:srgbClr val="55565A"/>
                </a:solidFill>
                <a:latin typeface="Arial" panose="020B0604020202020204" pitchFamily="34" charset="0"/>
                <a:cs typeface="Arial" panose="020B0604020202020204" pitchFamily="34" charset="0"/>
              </a:rPr>
              <a:pPr algn="ctr" defTabSz="914608">
                <a:lnSpc>
                  <a:spcPct val="90000"/>
                </a:lnSpc>
              </a:pPr>
              <a:t>‹#›</a:t>
            </a:fld>
            <a:endParaRPr lang="en-US" sz="900" dirty="0">
              <a:solidFill>
                <a:srgbClr val="55565A"/>
              </a:solidFill>
              <a:latin typeface="Arial" panose="020B0604020202020204" pitchFamily="34" charset="0"/>
              <a:cs typeface="Arial" panose="020B0604020202020204" pitchFamily="34" charset="0"/>
            </a:endParaRPr>
          </a:p>
        </p:txBody>
      </p:sp>
      <p:sp>
        <p:nvSpPr>
          <p:cNvPr id="3" name="Rectangle 2"/>
          <p:cNvSpPr/>
          <p:nvPr/>
        </p:nvSpPr>
        <p:spPr bwMode="auto">
          <a:xfrm>
            <a:off x="473825" y="451428"/>
            <a:ext cx="8212975" cy="45719"/>
          </a:xfrm>
          <a:prstGeom prst="rect">
            <a:avLst/>
          </a:prstGeom>
          <a:solidFill>
            <a:srgbClr val="C60C3C"/>
          </a:solidFill>
          <a:ln w="9525" cap="flat" cmpd="sng" algn="ctr">
            <a:noFill/>
            <a:prstDash val="solid"/>
            <a:round/>
            <a:headEnd type="none" w="med" len="med"/>
            <a:tailEnd type="none" w="med" len="med"/>
          </a:ln>
          <a:effectLst/>
        </p:spPr>
        <p:txBody>
          <a:bodyPr vert="horz" wrap="square" lIns="82058" tIns="41029" rIns="82058" bIns="41029" numCol="1" spcCol="0" rtlCol="0" anchor="t" anchorCtr="0" compatLnSpc="1">
            <a:prstTxWarp prst="textNoShape">
              <a:avLst/>
            </a:prstTxWarp>
          </a:bodyPr>
          <a:lstStyle/>
          <a:p>
            <a:pPr marL="0" marR="0" indent="0" algn="l" defTabSz="914608"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Gotham C2 Text" charset="0"/>
              <a:ea typeface="ＭＳ Ｐゴシック" charset="0"/>
              <a:cs typeface="ＭＳ Ｐゴシック" charset="0"/>
            </a:endParaRPr>
          </a:p>
        </p:txBody>
      </p:sp>
      <p:pic>
        <p:nvPicPr>
          <p:cNvPr id="9" name="Picture 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754697" y="5992904"/>
            <a:ext cx="931164" cy="475488"/>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xStyles>
    <p:titleStyle>
      <a:lvl1pPr algn="l" defTabSz="914608" rtl="0" eaLnBrk="1" fontAlgn="base" hangingPunct="1">
        <a:lnSpc>
          <a:spcPct val="90000"/>
        </a:lnSpc>
        <a:spcBef>
          <a:spcPct val="0"/>
        </a:spcBef>
        <a:spcAft>
          <a:spcPct val="0"/>
        </a:spcAft>
        <a:defRPr lang="en-US" sz="3200" b="0" smtClean="0">
          <a:solidFill>
            <a:srgbClr val="55565A"/>
          </a:solidFill>
          <a:latin typeface="Arial Narrow" panose="020B0606020202030204" pitchFamily="34" charset="0"/>
          <a:ea typeface="ＭＳ Ｐゴシック" charset="-128"/>
          <a:cs typeface="Arial" panose="020B0604020202020204" pitchFamily="34" charset="0"/>
        </a:defRPr>
      </a:lvl1pPr>
      <a:lvl2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2pPr>
      <a:lvl3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3pPr>
      <a:lvl4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4pPr>
      <a:lvl5pPr algn="l" defTabSz="914608" rtl="0" eaLnBrk="1" fontAlgn="base" hangingPunct="1">
        <a:lnSpc>
          <a:spcPct val="90000"/>
        </a:lnSpc>
        <a:spcBef>
          <a:spcPct val="0"/>
        </a:spcBef>
        <a:spcAft>
          <a:spcPct val="0"/>
        </a:spcAft>
        <a:defRPr sz="1800">
          <a:solidFill>
            <a:srgbClr val="000000"/>
          </a:solidFill>
          <a:latin typeface="Gotham C1 Head" charset="0"/>
          <a:ea typeface="ＭＳ Ｐゴシック" charset="-128"/>
          <a:cs typeface="MS PGothic" charset="0"/>
        </a:defRPr>
      </a:lvl5pPr>
      <a:lvl6pPr marL="410291" algn="l" defTabSz="914608" rtl="0" eaLnBrk="1" fontAlgn="base" hangingPunct="1">
        <a:spcBef>
          <a:spcPct val="0"/>
        </a:spcBef>
        <a:spcAft>
          <a:spcPct val="0"/>
        </a:spcAft>
        <a:defRPr>
          <a:solidFill>
            <a:schemeClr val="folHlink"/>
          </a:solidFill>
          <a:latin typeface="Gotham C1 Head" charset="0"/>
          <a:ea typeface="ＭＳ Ｐゴシック" charset="0"/>
        </a:defRPr>
      </a:lvl6pPr>
      <a:lvl7pPr marL="820583" algn="l" defTabSz="914608" rtl="0" eaLnBrk="1" fontAlgn="base" hangingPunct="1">
        <a:spcBef>
          <a:spcPct val="0"/>
        </a:spcBef>
        <a:spcAft>
          <a:spcPct val="0"/>
        </a:spcAft>
        <a:defRPr>
          <a:solidFill>
            <a:schemeClr val="folHlink"/>
          </a:solidFill>
          <a:latin typeface="Gotham C1 Head" charset="0"/>
          <a:ea typeface="ＭＳ Ｐゴシック" charset="0"/>
        </a:defRPr>
      </a:lvl7pPr>
      <a:lvl8pPr marL="1230874" algn="l" defTabSz="914608" rtl="0" eaLnBrk="1" fontAlgn="base" hangingPunct="1">
        <a:spcBef>
          <a:spcPct val="0"/>
        </a:spcBef>
        <a:spcAft>
          <a:spcPct val="0"/>
        </a:spcAft>
        <a:defRPr>
          <a:solidFill>
            <a:schemeClr val="folHlink"/>
          </a:solidFill>
          <a:latin typeface="Gotham C1 Head" charset="0"/>
          <a:ea typeface="ＭＳ Ｐゴシック" charset="0"/>
        </a:defRPr>
      </a:lvl8pPr>
      <a:lvl9pPr marL="1641165" algn="l" defTabSz="914608" rtl="0" eaLnBrk="1" fontAlgn="base" hangingPunct="1">
        <a:spcBef>
          <a:spcPct val="0"/>
        </a:spcBef>
        <a:spcAft>
          <a:spcPct val="0"/>
        </a:spcAft>
        <a:defRPr>
          <a:solidFill>
            <a:schemeClr val="folHlink"/>
          </a:solidFill>
          <a:latin typeface="Gotham C1 Head" charset="0"/>
          <a:ea typeface="ＭＳ Ｐゴシック" charset="0"/>
        </a:defRPr>
      </a:lvl9pPr>
    </p:titleStyle>
    <p:bodyStyle>
      <a:lvl1pPr marL="114300" indent="-114300" algn="l" defTabSz="914608" rtl="0" eaLnBrk="1" fontAlgn="base" hangingPunct="1">
        <a:lnSpc>
          <a:spcPct val="110000"/>
        </a:lnSpc>
        <a:spcBef>
          <a:spcPct val="80000"/>
        </a:spcBef>
        <a:spcAft>
          <a:spcPct val="0"/>
        </a:spcAft>
        <a:buClr>
          <a:srgbClr val="55565A"/>
        </a:buClr>
        <a:buSzPct val="85000"/>
        <a:buFont typeface="Arial" panose="020B0604020202020204" pitchFamily="34" charset="0"/>
        <a:buChar char="•"/>
        <a:defRPr sz="20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8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6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2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p:bodyStyle>
    <p:otherStyle>
      <a:defPPr>
        <a:defRPr lang="en-US"/>
      </a:defPPr>
      <a:lvl1pPr marL="0" algn="l" defTabSz="410291" rtl="0" eaLnBrk="1" latinLnBrk="0" hangingPunct="1">
        <a:defRPr sz="1600" kern="1200">
          <a:solidFill>
            <a:schemeClr val="tx1"/>
          </a:solidFill>
          <a:latin typeface="+mn-lt"/>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bin"/><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6.bin"/><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7.bin"/></Relationships>
</file>

<file path=ppt/slides/_rels/slide25.xml.rels><?xml version="1.0" encoding="UTF-8" standalone="yes"?>
<Relationships xmlns="http://schemas.openxmlformats.org/package/2006/relationships"><Relationship Id="rId3" Type="http://schemas.openxmlformats.org/officeDocument/2006/relationships/image" Target="../media/image8.bin"/><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notesSlide" Target="../notesSlides/notesSlide25.xml"/><Relationship Id="rId1" Type="http://schemas.openxmlformats.org/officeDocument/2006/relationships/slideLayout" Target="../slideLayouts/slideLayout8.xml"/><Relationship Id="rId5" Type="http://schemas.openxmlformats.org/officeDocument/2006/relationships/image" Target="../media/image11.bin"/><Relationship Id="rId4" Type="http://schemas.openxmlformats.org/officeDocument/2006/relationships/image" Target="../media/image10.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2.bin"/><Relationship Id="rId7" Type="http://schemas.openxmlformats.org/officeDocument/2006/relationships/image" Target="../media/image16.bin"/><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15.bin"/><Relationship Id="rId5" Type="http://schemas.openxmlformats.org/officeDocument/2006/relationships/image" Target="../media/image14.bin"/><Relationship Id="rId4" Type="http://schemas.openxmlformats.org/officeDocument/2006/relationships/image" Target="../media/image13.bin"/></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3.bin"/><Relationship Id="rId4" Type="http://schemas.openxmlformats.org/officeDocument/2006/relationships/image" Target="../media/image2.bin"/></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Just getting started</a:t>
            </a:r>
          </a:p>
        </p:txBody>
      </p:sp>
      <p:sp>
        <p:nvSpPr>
          <p:cNvPr id="6" name="Subtitle 5"/>
          <p:cNvSpPr>
            <a:spLocks noGrp="1"/>
          </p:cNvSpPr>
          <p:nvPr>
            <p:ph type="subTitle" idx="1"/>
          </p:nvPr>
        </p:nvSpPr>
        <p:spPr/>
        <p:txBody>
          <a:bodyPr/>
          <a:lstStyle/>
          <a:p>
            <a:r>
              <a:rPr lang="en-US" sz="1800" dirty="0"/>
              <a:t>Sports Facilities Management, LLC. </a:t>
            </a:r>
            <a:r>
              <a:rPr lang="en-US" sz="1800"/>
              <a:t>401k Retirement </a:t>
            </a:r>
            <a:r>
              <a:rPr lang="en-US" sz="1800" dirty="0"/>
              <a:t>Plan</a:t>
            </a:r>
          </a:p>
        </p:txBody>
      </p:sp>
      <p:sp>
        <p:nvSpPr>
          <p:cNvPr id="7" name="Text Placeholder 6"/>
          <p:cNvSpPr>
            <a:spLocks noGrp="1"/>
          </p:cNvSpPr>
          <p:nvPr>
            <p:ph type="body" sz="quarter" idx="10"/>
          </p:nvPr>
        </p:nvSpPr>
        <p:spPr/>
        <p:txBody>
          <a:bodyPr/>
          <a:lstStyle/>
          <a:p>
            <a:r>
              <a:rPr lang="en-US"/>
              <a:t>Cathy Penabad </a:t>
            </a:r>
            <a:endParaRPr lang="en-US" dirty="0"/>
          </a:p>
          <a:p>
            <a:r>
              <a:rPr lang="en-US"/>
              <a:t>Retirement Education Counselor </a:t>
            </a:r>
            <a:endParaRPr lang="en-US" dirty="0"/>
          </a:p>
        </p:txBody>
      </p:sp>
      <p:sp>
        <p:nvSpPr>
          <p:cNvPr id="8" name="Text Placeholder 4"/>
          <p:cNvSpPr txBox="1">
            <a:spLocks/>
          </p:cNvSpPr>
          <p:nvPr/>
        </p:nvSpPr>
        <p:spPr bwMode="auto">
          <a:xfrm>
            <a:off x="469610" y="6405307"/>
            <a:ext cx="7207135" cy="21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t" anchorCtr="0" compatLnSpc="1">
            <a:prstTxWarp prst="textNoShape">
              <a:avLst/>
            </a:prstTxWarp>
          </a:bodyPr>
          <a:lstStyle>
            <a:lvl1pPr marL="0" indent="0" algn="l" defTabSz="914608" rtl="0" eaLnBrk="1" fontAlgn="base" hangingPunct="1">
              <a:lnSpc>
                <a:spcPct val="100000"/>
              </a:lnSpc>
              <a:spcBef>
                <a:spcPts val="0"/>
              </a:spcBef>
              <a:spcAft>
                <a:spcPts val="0"/>
              </a:spcAft>
              <a:buClr>
                <a:srgbClr val="55565A"/>
              </a:buClr>
              <a:buSzPct val="85000"/>
              <a:buFont typeface="Arial" panose="020B0604020202020204" pitchFamily="34" charset="0"/>
              <a:buNone/>
              <a:defRPr sz="20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a:lstStyle>
          <a:p>
            <a:endParaRPr lang="en-US" sz="1000" dirty="0"/>
          </a:p>
        </p:txBody>
      </p:sp>
    </p:spTree>
    <p:extLst>
      <p:ext uri="{BB962C8B-B14F-4D97-AF65-F5344CB8AC3E}">
        <p14:creationId xmlns:p14="http://schemas.microsoft.com/office/powerpoint/2010/main" val="3200960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ext uri="{D42A27DB-BD31-4B8C-83A1-F6EECF244321}">
                <p14:modId xmlns:p14="http://schemas.microsoft.com/office/powerpoint/2010/main" val="388348991"/>
              </p:ext>
            </p:extLst>
          </p:nvPr>
        </p:nvGraphicFramePr>
        <p:xfrm>
          <a:off x="318747" y="1630682"/>
          <a:ext cx="8590791" cy="372676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US" dirty="0"/>
              <a:t>Benefits of increasing </a:t>
            </a:r>
            <a:r>
              <a:rPr lang="en-US"/>
              <a:t>your contributions</a:t>
            </a:r>
            <a:endParaRPr lang="en-US" dirty="0"/>
          </a:p>
        </p:txBody>
      </p:sp>
      <p:sp>
        <p:nvSpPr>
          <p:cNvPr id="3" name="Content Placeholder 2"/>
          <p:cNvSpPr>
            <a:spLocks noGrp="1"/>
          </p:cNvSpPr>
          <p:nvPr>
            <p:ph idx="1"/>
          </p:nvPr>
        </p:nvSpPr>
        <p:spPr>
          <a:xfrm>
            <a:off x="469609" y="1299935"/>
            <a:ext cx="8229599" cy="4076056"/>
          </a:xfrm>
        </p:spPr>
        <p:txBody>
          <a:bodyPr/>
          <a:lstStyle/>
          <a:p>
            <a:r>
              <a:rPr lang="en-US" sz="2000" dirty="0"/>
              <a:t>Every dollar counts towards retirement</a:t>
            </a:r>
          </a:p>
          <a:p>
            <a:endParaRPr lang="en-US" dirty="0"/>
          </a:p>
        </p:txBody>
      </p:sp>
      <p:sp>
        <p:nvSpPr>
          <p:cNvPr id="6" name="Text Placeholder 3"/>
          <p:cNvSpPr>
            <a:spLocks noGrp="1"/>
          </p:cNvSpPr>
          <p:nvPr>
            <p:ph type="body" sz="quarter" idx="10"/>
          </p:nvPr>
        </p:nvSpPr>
        <p:spPr>
          <a:xfrm>
            <a:off x="468923" y="6038850"/>
            <a:ext cx="7233139" cy="819150"/>
          </a:xfrm>
        </p:spPr>
        <p:txBody>
          <a:bodyPr/>
          <a:lstStyle/>
          <a:p>
            <a:pPr lvl="0"/>
            <a:r>
              <a:rPr lang="en-US" sz="1200" dirty="0"/>
              <a:t>Source: Morningstar® </a:t>
            </a:r>
            <a:r>
              <a:rPr lang="en-US" sz="1200" dirty="0" err="1"/>
              <a:t>Direct</a:t>
            </a:r>
            <a:r>
              <a:rPr lang="en-US" sz="1200" baseline="30000" dirty="0" err="1"/>
              <a:t>SM</a:t>
            </a:r>
            <a:r>
              <a:rPr lang="en-US" sz="1200" dirty="0"/>
              <a:t> FOR ILLUSTRATIVE PURPOSES ONLY. Assumes a salary of $50,000 invested at various contribution rates at the end of each month. Mix 1 consists of 15% T-bills, 45% bonds, 40% S&amp;P 500. Mix 2 consists of 10% T-bills, 30% bonds, 60% S&amp;P 500. Mix 3 consists of 5% T-bills, 20% bonds, 75% S&amp;P 500. This is for illustrative purposes only and is not intended to represent any particular investment product.  Account balances are rounded to the nearest hundred.  Data as of 12/31/17 This hypothetical illustration is not intended as a projection or prediction of future investment results, nor is it intended as financial planning or investment advice. It assumes reinvestment of earnings with no withdrawals. Rates of return may vary. The illustration does not reflect any associated charges, expenses or fees. The tax-deferred accumulation shown would be reduced if these fees had been deducted.</a:t>
            </a:r>
          </a:p>
        </p:txBody>
      </p:sp>
    </p:spTree>
    <p:extLst>
      <p:ext uri="{BB962C8B-B14F-4D97-AF65-F5344CB8AC3E}">
        <p14:creationId xmlns:p14="http://schemas.microsoft.com/office/powerpoint/2010/main" val="150820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chart seriesIdx="0" categoryIdx="-4" bldStep="series"/>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chart seriesIdx="1" categoryIdx="-4" bldStep="series"/>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chart seriesIdx="2" categoryIdx="-4" bldStep="series"/>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chart seriesIdx="3" categoryIdx="-4" bldStep="series"/>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animBg="0"/>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Investment options</a:t>
            </a:r>
          </a:p>
        </p:txBody>
      </p:sp>
    </p:spTree>
    <p:extLst>
      <p:ext uri="{BB962C8B-B14F-4D97-AF65-F5344CB8AC3E}">
        <p14:creationId xmlns:p14="http://schemas.microsoft.com/office/powerpoint/2010/main" val="8247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investing</a:t>
            </a:r>
          </a:p>
        </p:txBody>
      </p:sp>
      <p:sp>
        <p:nvSpPr>
          <p:cNvPr id="3" name="Content Placeholder 2"/>
          <p:cNvSpPr>
            <a:spLocks noGrp="1"/>
          </p:cNvSpPr>
          <p:nvPr>
            <p:ph idx="1"/>
          </p:nvPr>
        </p:nvSpPr>
        <p:spPr/>
        <p:txBody>
          <a:bodyPr/>
          <a:lstStyle/>
          <a:p>
            <a:r>
              <a:rPr lang="en-US" sz="2000" dirty="0"/>
              <a:t>Why do we invest our money?</a:t>
            </a:r>
          </a:p>
          <a:p>
            <a:pPr lvl="1"/>
            <a:r>
              <a:rPr lang="en-US" sz="1800" dirty="0"/>
              <a:t>To potentially earn a financial return</a:t>
            </a:r>
          </a:p>
          <a:p>
            <a:pPr lvl="1"/>
            <a:r>
              <a:rPr lang="en-US" sz="1800" dirty="0"/>
              <a:t>To  potentially offset inflation impact</a:t>
            </a:r>
          </a:p>
          <a:p>
            <a:pPr lvl="1"/>
            <a:r>
              <a:rPr lang="en-US" sz="1800" dirty="0"/>
              <a:t>Potential power of compounding</a:t>
            </a:r>
          </a:p>
          <a:p>
            <a:endParaRPr lang="en-US" dirty="0"/>
          </a:p>
        </p:txBody>
      </p:sp>
    </p:spTree>
    <p:extLst>
      <p:ext uri="{BB962C8B-B14F-4D97-AF65-F5344CB8AC3E}">
        <p14:creationId xmlns:p14="http://schemas.microsoft.com/office/powerpoint/2010/main" val="3050426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investing: Investment types</a:t>
            </a:r>
            <a:br>
              <a:rPr lang="en-US" dirty="0"/>
            </a:br>
            <a:endParaRPr lang="en-US" dirty="0"/>
          </a:p>
        </p:txBody>
      </p:sp>
      <p:sp>
        <p:nvSpPr>
          <p:cNvPr id="3" name="Content Placeholder 2"/>
          <p:cNvSpPr>
            <a:spLocks noGrp="1"/>
          </p:cNvSpPr>
          <p:nvPr>
            <p:ph idx="1"/>
          </p:nvPr>
        </p:nvSpPr>
        <p:spPr/>
        <p:txBody>
          <a:bodyPr/>
          <a:lstStyle/>
          <a:p>
            <a:pPr lvl="0"/>
            <a:r>
              <a:rPr lang="en-US" dirty="0"/>
              <a:t>Stock funds</a:t>
            </a:r>
          </a:p>
          <a:p>
            <a:pPr lvl="1"/>
            <a:r>
              <a:rPr lang="en-US" dirty="0"/>
              <a:t>Long-term growth potential </a:t>
            </a:r>
          </a:p>
          <a:p>
            <a:pPr lvl="1"/>
            <a:r>
              <a:rPr lang="en-US" dirty="0"/>
              <a:t>Risk</a:t>
            </a:r>
          </a:p>
          <a:p>
            <a:pPr lvl="2"/>
            <a:r>
              <a:rPr lang="en-US" dirty="0"/>
              <a:t>Market  </a:t>
            </a:r>
          </a:p>
          <a:p>
            <a:pPr lvl="0"/>
            <a:r>
              <a:rPr lang="en-US" dirty="0"/>
              <a:t>Bond funds </a:t>
            </a:r>
          </a:p>
          <a:p>
            <a:pPr lvl="1"/>
            <a:r>
              <a:rPr lang="en-US" dirty="0"/>
              <a:t>Interest income</a:t>
            </a:r>
          </a:p>
          <a:p>
            <a:pPr lvl="1"/>
            <a:r>
              <a:rPr lang="en-US" dirty="0"/>
              <a:t>Risk </a:t>
            </a:r>
          </a:p>
          <a:p>
            <a:pPr lvl="2"/>
            <a:r>
              <a:rPr lang="en-US" dirty="0"/>
              <a:t>Interest rate, credit </a:t>
            </a:r>
          </a:p>
          <a:p>
            <a:pPr lvl="0"/>
            <a:r>
              <a:rPr lang="en-US" dirty="0"/>
              <a:t>Capital preservation funds</a:t>
            </a:r>
          </a:p>
          <a:p>
            <a:pPr lvl="1"/>
            <a:r>
              <a:rPr lang="en-US" dirty="0"/>
              <a:t>Liquidity</a:t>
            </a:r>
          </a:p>
          <a:p>
            <a:pPr lvl="1"/>
            <a:r>
              <a:rPr lang="en-US" dirty="0"/>
              <a:t>Risk</a:t>
            </a:r>
          </a:p>
          <a:p>
            <a:pPr lvl="2"/>
            <a:r>
              <a:rPr lang="en-US" dirty="0"/>
              <a:t>Interest rate, credit, inflation</a:t>
            </a:r>
          </a:p>
          <a:p>
            <a:endParaRPr lang="en-US" dirty="0"/>
          </a:p>
        </p:txBody>
      </p:sp>
    </p:spTree>
    <p:extLst>
      <p:ext uri="{BB962C8B-B14F-4D97-AF65-F5344CB8AC3E}">
        <p14:creationId xmlns:p14="http://schemas.microsoft.com/office/powerpoint/2010/main" val="4230522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92320021"/>
              </p:ext>
            </p:extLst>
          </p:nvPr>
        </p:nvGraphicFramePr>
        <p:xfrm>
          <a:off x="427369" y="1289498"/>
          <a:ext cx="8998854" cy="3834593"/>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US" dirty="0"/>
              <a:t>Investing principles: Growth of $1 over 30 years</a:t>
            </a:r>
            <a:br>
              <a:rPr lang="en-US" dirty="0"/>
            </a:br>
            <a:endParaRPr lang="en-US" dirty="0"/>
          </a:p>
        </p:txBody>
      </p:sp>
      <p:sp>
        <p:nvSpPr>
          <p:cNvPr id="4" name="Text Placeholder 3"/>
          <p:cNvSpPr>
            <a:spLocks noGrp="1"/>
          </p:cNvSpPr>
          <p:nvPr>
            <p:ph type="body" sz="quarter" idx="10"/>
          </p:nvPr>
        </p:nvSpPr>
        <p:spPr>
          <a:xfrm>
            <a:off x="346837" y="6562736"/>
            <a:ext cx="7482287" cy="295264"/>
          </a:xfrm>
        </p:spPr>
        <p:txBody>
          <a:bodyPr/>
          <a:lstStyle/>
          <a:p>
            <a:r>
              <a:rPr lang="en-US" sz="1200" kern="1200" dirty="0"/>
              <a:t>Source: Morningstar® DirectSM FOR ILLUSTRATIVE PURPOSES ONLY.  International stocks are represented by MSCI EAFE Index.  Small stocks are represented by the Russell 2000.  Large stocks are represented by the S&amp;P 500 Index total return. Bonds are represented by the Bloomberg Barclays Capital U.S. Aggregate Bond Index. Capital preservation represented by the Citi Treasury Bill 3 Mon USD Index. A 4% annual inflation rate is assumed. For additional details on indices see disclosures at end of presentation. Past performance is no guarantee of future results. The indices’ returns are for illustrative purposes only and are not intended to be an indication of fund performance. Data from 1/1/88 to 12/31/17. This hypothetical illustration is not intended as a projection or prediction of future investment results, nor is it intended as financial planning or investment advice. It assumes reinvestment of earnings with no withdrawals. Rates of return may vary. The illustration does not reflect any associated charges, expenses or fees. The tax-deferred accumulation shown would be reduced if these fees had been deducted.</a:t>
            </a:r>
          </a:p>
        </p:txBody>
      </p:sp>
      <p:grpSp>
        <p:nvGrpSpPr>
          <p:cNvPr id="16" name="Group 15"/>
          <p:cNvGrpSpPr/>
          <p:nvPr/>
        </p:nvGrpSpPr>
        <p:grpSpPr>
          <a:xfrm>
            <a:off x="4896966" y="2539961"/>
            <a:ext cx="1247775" cy="1510040"/>
            <a:chOff x="-3609975" y="990600"/>
            <a:chExt cx="1390650" cy="1771650"/>
          </a:xfrm>
        </p:grpSpPr>
        <p:sp>
          <p:nvSpPr>
            <p:cNvPr id="8" name="TextBox 7"/>
            <p:cNvSpPr txBox="1"/>
            <p:nvPr/>
          </p:nvSpPr>
          <p:spPr>
            <a:xfrm>
              <a:off x="-3609975" y="990600"/>
              <a:ext cx="1390650" cy="523220"/>
            </a:xfrm>
            <a:prstGeom prst="rect">
              <a:avLst/>
            </a:prstGeom>
            <a:solidFill>
              <a:schemeClr val="tx1"/>
            </a:solidFill>
          </p:spPr>
          <p:txBody>
            <a:bodyPr wrap="square" rtlCol="0">
              <a:spAutoFit/>
            </a:bodyPr>
            <a:lstStyle/>
            <a:p>
              <a:r>
                <a:rPr lang="en-US" sz="2800" b="1" dirty="0">
                  <a:solidFill>
                    <a:prstClr val="white"/>
                  </a:solidFill>
                  <a:latin typeface="Arial Narrow"/>
                </a:rPr>
                <a:t>RISK</a:t>
              </a:r>
            </a:p>
          </p:txBody>
        </p:sp>
        <p:cxnSp>
          <p:nvCxnSpPr>
            <p:cNvPr id="10" name="Straight Connector 9"/>
            <p:cNvCxnSpPr/>
            <p:nvPr/>
          </p:nvCxnSpPr>
          <p:spPr bwMode="auto">
            <a:xfrm>
              <a:off x="-2981325" y="1475720"/>
              <a:ext cx="0" cy="372130"/>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4" name="Oval 13"/>
            <p:cNvSpPr/>
            <p:nvPr/>
          </p:nvSpPr>
          <p:spPr bwMode="auto">
            <a:xfrm>
              <a:off x="-3438525" y="1847850"/>
              <a:ext cx="914400" cy="914400"/>
            </a:xfrm>
            <a:prstGeom prst="ellipse">
              <a:avLst/>
            </a:prstGeom>
            <a:noFill/>
            <a:ln w="762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1019175"/>
              <a:endParaRPr lang="en-US" sz="2000" dirty="0">
                <a:solidFill>
                  <a:srgbClr val="55565A"/>
                </a:solidFill>
                <a:latin typeface="Gotham C2 Text" charset="0"/>
                <a:ea typeface="ＭＳ Ｐゴシック" charset="0"/>
                <a:cs typeface="ＭＳ Ｐゴシック" charset="0"/>
              </a:endParaRPr>
            </a:p>
          </p:txBody>
        </p:sp>
      </p:grpSp>
      <p:grpSp>
        <p:nvGrpSpPr>
          <p:cNvPr id="17" name="Group 16"/>
          <p:cNvGrpSpPr/>
          <p:nvPr/>
        </p:nvGrpSpPr>
        <p:grpSpPr>
          <a:xfrm>
            <a:off x="6358400" y="3112036"/>
            <a:ext cx="1247775" cy="1510040"/>
            <a:chOff x="-3609975" y="990600"/>
            <a:chExt cx="1390650" cy="1771650"/>
          </a:xfrm>
        </p:grpSpPr>
        <p:sp>
          <p:nvSpPr>
            <p:cNvPr id="18" name="TextBox 17"/>
            <p:cNvSpPr txBox="1"/>
            <p:nvPr/>
          </p:nvSpPr>
          <p:spPr>
            <a:xfrm>
              <a:off x="-3609975" y="990600"/>
              <a:ext cx="1390650" cy="523220"/>
            </a:xfrm>
            <a:prstGeom prst="rect">
              <a:avLst/>
            </a:prstGeom>
            <a:solidFill>
              <a:schemeClr val="tx1"/>
            </a:solidFill>
          </p:spPr>
          <p:txBody>
            <a:bodyPr wrap="square" rtlCol="0">
              <a:spAutoFit/>
            </a:bodyPr>
            <a:lstStyle/>
            <a:p>
              <a:r>
                <a:rPr lang="en-US" sz="2800" b="1" dirty="0">
                  <a:solidFill>
                    <a:prstClr val="white"/>
                  </a:solidFill>
                  <a:latin typeface="Arial Narrow"/>
                </a:rPr>
                <a:t>RISK</a:t>
              </a:r>
            </a:p>
          </p:txBody>
        </p:sp>
        <p:cxnSp>
          <p:nvCxnSpPr>
            <p:cNvPr id="19" name="Straight Connector 18"/>
            <p:cNvCxnSpPr/>
            <p:nvPr/>
          </p:nvCxnSpPr>
          <p:spPr bwMode="auto">
            <a:xfrm>
              <a:off x="-2981325" y="1475720"/>
              <a:ext cx="0" cy="372130"/>
            </a:xfrm>
            <a:prstGeom prst="line">
              <a:avLst/>
            </a:prstGeom>
            <a:solidFill>
              <a:schemeClr val="accent1"/>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0" name="Oval 19"/>
            <p:cNvSpPr/>
            <p:nvPr/>
          </p:nvSpPr>
          <p:spPr bwMode="auto">
            <a:xfrm>
              <a:off x="-3438525" y="1847850"/>
              <a:ext cx="914400" cy="914400"/>
            </a:xfrm>
            <a:prstGeom prst="ellipse">
              <a:avLst/>
            </a:prstGeom>
            <a:noFill/>
            <a:ln w="762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defTabSz="1019175"/>
              <a:endParaRPr lang="en-US" sz="2000" dirty="0">
                <a:solidFill>
                  <a:srgbClr val="55565A"/>
                </a:solidFill>
                <a:latin typeface="Gotham C2 Text" charset="0"/>
                <a:ea typeface="ＭＳ Ｐゴシック" charset="0"/>
                <a:cs typeface="ＭＳ Ｐゴシック" charset="0"/>
              </a:endParaRPr>
            </a:p>
          </p:txBody>
        </p:sp>
      </p:grpSp>
    </p:spTree>
    <p:extLst>
      <p:ext uri="{BB962C8B-B14F-4D97-AF65-F5344CB8AC3E}">
        <p14:creationId xmlns:p14="http://schemas.microsoft.com/office/powerpoint/2010/main" val="1786556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chart seriesIdx="0" categoryIdx="-4" bldStep="series"/>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chart seriesIdx="1" categoryIdx="-4" bldStep="series"/>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chart seriesIdx="2" categoryIdx="-4" bldStep="series"/>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chart seriesIdx="3" categoryIdx="-4" bldStep="series"/>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chart seriesIdx="4" categoryIdx="-4" bldStep="series"/>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graphicEl>
                                              <a:chart seriesIdx="5" categoryIdx="-4" bldStep="series"/>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animBg="0"/>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Investing principles: Diversification </a:t>
            </a:r>
            <a:br>
              <a:rPr lang="en-US" dirty="0"/>
            </a:br>
            <a:endParaRPr lang="en-US" dirty="0"/>
          </a:p>
        </p:txBody>
      </p:sp>
      <p:sp>
        <p:nvSpPr>
          <p:cNvPr id="4" name="Text Placeholder 3"/>
          <p:cNvSpPr>
            <a:spLocks noGrp="1"/>
          </p:cNvSpPr>
          <p:nvPr>
            <p:ph type="body" sz="quarter" idx="10"/>
          </p:nvPr>
        </p:nvSpPr>
        <p:spPr>
          <a:xfrm>
            <a:off x="457200" y="6583680"/>
            <a:ext cx="7207135" cy="218232"/>
          </a:xfrm>
        </p:spPr>
        <p:txBody>
          <a:bodyPr/>
          <a:lstStyle/>
          <a:p>
            <a:r>
              <a:rPr lang="en-US" sz="1200" dirty="0"/>
              <a:t>FOR ILLUSTRATIVE PURPOSES ONLY.</a:t>
            </a:r>
          </a:p>
        </p:txBody>
      </p:sp>
      <p:grpSp>
        <p:nvGrpSpPr>
          <p:cNvPr id="5" name="Group 7"/>
          <p:cNvGrpSpPr>
            <a:grpSpLocks/>
          </p:cNvGrpSpPr>
          <p:nvPr/>
        </p:nvGrpSpPr>
        <p:grpSpPr bwMode="auto">
          <a:xfrm>
            <a:off x="347583" y="1584650"/>
            <a:ext cx="3440113" cy="1577975"/>
            <a:chOff x="373" y="1360"/>
            <a:chExt cx="2167" cy="994"/>
          </a:xfrm>
        </p:grpSpPr>
        <p:sp>
          <p:nvSpPr>
            <p:cNvPr id="6" name="AutoShape 8"/>
            <p:cNvSpPr>
              <a:spLocks noChangeArrowheads="1"/>
            </p:cNvSpPr>
            <p:nvPr/>
          </p:nvSpPr>
          <p:spPr bwMode="auto">
            <a:xfrm>
              <a:off x="477" y="1362"/>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7" name="Text Box 9"/>
            <p:cNvSpPr txBox="1">
              <a:spLocks noChangeArrowheads="1"/>
            </p:cNvSpPr>
            <p:nvPr/>
          </p:nvSpPr>
          <p:spPr bwMode="auto">
            <a:xfrm>
              <a:off x="373" y="1360"/>
              <a:ext cx="1780" cy="291"/>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   Capital preservation</a:t>
              </a:r>
            </a:p>
          </p:txBody>
        </p:sp>
        <p:sp>
          <p:nvSpPr>
            <p:cNvPr id="8" name="Oval 10"/>
            <p:cNvSpPr>
              <a:spLocks noChangeArrowheads="1"/>
            </p:cNvSpPr>
            <p:nvPr/>
          </p:nvSpPr>
          <p:spPr bwMode="auto">
            <a:xfrm>
              <a:off x="2358" y="1457"/>
              <a:ext cx="96" cy="96"/>
            </a:xfrm>
            <a:prstGeom prst="ellipse">
              <a:avLst/>
            </a:prstGeom>
            <a:solidFill>
              <a:srgbClr val="002554"/>
            </a:solidFill>
            <a:ln w="9525" algn="ctr">
              <a:solidFill>
                <a:schemeClr val="bg1"/>
              </a:solidFill>
              <a:round/>
              <a:headEnd/>
              <a:tailEnd/>
            </a:ln>
          </p:spPr>
          <p:txBody>
            <a:bodyPr wrap="none" anchor="ctr">
              <a:spAutoFit/>
            </a:bodyPr>
            <a:lstStyle/>
            <a:p>
              <a:endParaRPr lang="en-US" dirty="0"/>
            </a:p>
          </p:txBody>
        </p:sp>
        <p:sp>
          <p:nvSpPr>
            <p:cNvPr id="9" name="AutoShape 11"/>
            <p:cNvSpPr>
              <a:spLocks noChangeArrowheads="1"/>
            </p:cNvSpPr>
            <p:nvPr/>
          </p:nvSpPr>
          <p:spPr bwMode="auto">
            <a:xfrm>
              <a:off x="477" y="1713"/>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10" name="Text Box 12"/>
            <p:cNvSpPr txBox="1">
              <a:spLocks noChangeArrowheads="1"/>
            </p:cNvSpPr>
            <p:nvPr/>
          </p:nvSpPr>
          <p:spPr bwMode="auto">
            <a:xfrm>
              <a:off x="539" y="1711"/>
              <a:ext cx="606" cy="288"/>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Bonds</a:t>
              </a:r>
            </a:p>
          </p:txBody>
        </p:sp>
        <p:sp>
          <p:nvSpPr>
            <p:cNvPr id="11" name="Oval 13"/>
            <p:cNvSpPr>
              <a:spLocks noChangeArrowheads="1"/>
            </p:cNvSpPr>
            <p:nvPr/>
          </p:nvSpPr>
          <p:spPr bwMode="auto">
            <a:xfrm>
              <a:off x="2358" y="1808"/>
              <a:ext cx="96" cy="96"/>
            </a:xfrm>
            <a:prstGeom prst="ellipse">
              <a:avLst/>
            </a:prstGeom>
            <a:solidFill>
              <a:srgbClr val="4A773C"/>
            </a:solidFill>
            <a:ln w="9525" algn="ctr">
              <a:solidFill>
                <a:schemeClr val="bg1"/>
              </a:solidFill>
              <a:round/>
              <a:headEnd/>
              <a:tailEnd/>
            </a:ln>
          </p:spPr>
          <p:txBody>
            <a:bodyPr wrap="none" anchor="ctr">
              <a:spAutoFit/>
            </a:bodyPr>
            <a:lstStyle/>
            <a:p>
              <a:endParaRPr lang="en-US" dirty="0"/>
            </a:p>
          </p:txBody>
        </p:sp>
        <p:sp>
          <p:nvSpPr>
            <p:cNvPr id="12" name="AutoShape 14"/>
            <p:cNvSpPr>
              <a:spLocks noChangeArrowheads="1"/>
            </p:cNvSpPr>
            <p:nvPr/>
          </p:nvSpPr>
          <p:spPr bwMode="auto">
            <a:xfrm>
              <a:off x="477" y="2065"/>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13" name="Text Box 15"/>
            <p:cNvSpPr txBox="1">
              <a:spLocks noChangeArrowheads="1"/>
            </p:cNvSpPr>
            <p:nvPr/>
          </p:nvSpPr>
          <p:spPr bwMode="auto">
            <a:xfrm>
              <a:off x="539" y="2063"/>
              <a:ext cx="545" cy="288"/>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Stock</a:t>
              </a:r>
            </a:p>
          </p:txBody>
        </p:sp>
        <p:sp>
          <p:nvSpPr>
            <p:cNvPr id="14" name="Oval 16"/>
            <p:cNvSpPr>
              <a:spLocks noChangeArrowheads="1"/>
            </p:cNvSpPr>
            <p:nvPr/>
          </p:nvSpPr>
          <p:spPr bwMode="auto">
            <a:xfrm>
              <a:off x="2358" y="2160"/>
              <a:ext cx="96" cy="96"/>
            </a:xfrm>
            <a:prstGeom prst="ellipse">
              <a:avLst/>
            </a:prstGeom>
            <a:solidFill>
              <a:srgbClr val="0D5257"/>
            </a:solidFill>
            <a:ln w="9525" algn="ctr">
              <a:solidFill>
                <a:schemeClr val="bg1"/>
              </a:solidFill>
              <a:round/>
              <a:headEnd/>
              <a:tailEnd/>
            </a:ln>
          </p:spPr>
          <p:txBody>
            <a:bodyPr wrap="none" anchor="ctr">
              <a:spAutoFit/>
            </a:bodyPr>
            <a:lstStyle/>
            <a:p>
              <a:endParaRPr lang="en-US" dirty="0"/>
            </a:p>
          </p:txBody>
        </p:sp>
      </p:grpSp>
      <p:grpSp>
        <p:nvGrpSpPr>
          <p:cNvPr id="15" name="Group 17"/>
          <p:cNvGrpSpPr>
            <a:grpSpLocks/>
          </p:cNvGrpSpPr>
          <p:nvPr/>
        </p:nvGrpSpPr>
        <p:grpSpPr bwMode="auto">
          <a:xfrm>
            <a:off x="512682" y="3233024"/>
            <a:ext cx="3275012" cy="2865438"/>
            <a:chOff x="477" y="2281"/>
            <a:chExt cx="2063" cy="1805"/>
          </a:xfrm>
        </p:grpSpPr>
        <p:sp>
          <p:nvSpPr>
            <p:cNvPr id="16" name="AutoShape 18"/>
            <p:cNvSpPr>
              <a:spLocks noChangeArrowheads="1"/>
            </p:cNvSpPr>
            <p:nvPr/>
          </p:nvSpPr>
          <p:spPr bwMode="auto">
            <a:xfrm>
              <a:off x="477" y="2281"/>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17" name="Text Box 19"/>
            <p:cNvSpPr txBox="1">
              <a:spLocks noChangeArrowheads="1"/>
            </p:cNvSpPr>
            <p:nvPr/>
          </p:nvSpPr>
          <p:spPr bwMode="auto">
            <a:xfrm>
              <a:off x="551" y="2297"/>
              <a:ext cx="1321" cy="291"/>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Small-cap value</a:t>
              </a:r>
            </a:p>
          </p:txBody>
        </p:sp>
        <p:sp>
          <p:nvSpPr>
            <p:cNvPr id="18" name="Oval 20"/>
            <p:cNvSpPr>
              <a:spLocks noChangeArrowheads="1"/>
            </p:cNvSpPr>
            <p:nvPr/>
          </p:nvSpPr>
          <p:spPr bwMode="auto">
            <a:xfrm>
              <a:off x="2358" y="2376"/>
              <a:ext cx="96" cy="96"/>
            </a:xfrm>
            <a:prstGeom prst="ellipse">
              <a:avLst/>
            </a:prstGeom>
            <a:solidFill>
              <a:srgbClr val="DAAA00"/>
            </a:solidFill>
            <a:ln w="9525" algn="ctr">
              <a:solidFill>
                <a:schemeClr val="bg1"/>
              </a:solidFill>
              <a:round/>
              <a:headEnd/>
              <a:tailEnd/>
            </a:ln>
          </p:spPr>
          <p:txBody>
            <a:bodyPr wrap="none" anchor="ctr">
              <a:spAutoFit/>
            </a:bodyPr>
            <a:lstStyle/>
            <a:p>
              <a:endParaRPr lang="en-US" dirty="0"/>
            </a:p>
          </p:txBody>
        </p:sp>
        <p:sp>
          <p:nvSpPr>
            <p:cNvPr id="19" name="AutoShape 21"/>
            <p:cNvSpPr>
              <a:spLocks noChangeArrowheads="1"/>
            </p:cNvSpPr>
            <p:nvPr/>
          </p:nvSpPr>
          <p:spPr bwMode="auto">
            <a:xfrm>
              <a:off x="477" y="3766"/>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20" name="Text Box 22"/>
            <p:cNvSpPr txBox="1">
              <a:spLocks noChangeArrowheads="1"/>
            </p:cNvSpPr>
            <p:nvPr/>
          </p:nvSpPr>
          <p:spPr bwMode="auto">
            <a:xfrm>
              <a:off x="539" y="3764"/>
              <a:ext cx="545" cy="288"/>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Stock</a:t>
              </a:r>
            </a:p>
          </p:txBody>
        </p:sp>
        <p:sp>
          <p:nvSpPr>
            <p:cNvPr id="21" name="Oval 23"/>
            <p:cNvSpPr>
              <a:spLocks noChangeArrowheads="1"/>
            </p:cNvSpPr>
            <p:nvPr/>
          </p:nvSpPr>
          <p:spPr bwMode="auto">
            <a:xfrm>
              <a:off x="2358" y="3861"/>
              <a:ext cx="96" cy="96"/>
            </a:xfrm>
            <a:prstGeom prst="ellipse">
              <a:avLst/>
            </a:prstGeom>
            <a:solidFill>
              <a:schemeClr val="accent1"/>
            </a:solidFill>
            <a:ln w="9525" algn="ctr">
              <a:noFill/>
              <a:round/>
              <a:headEnd/>
              <a:tailEnd/>
            </a:ln>
          </p:spPr>
          <p:txBody>
            <a:bodyPr wrap="none" anchor="ctr">
              <a:spAutoFit/>
            </a:bodyPr>
            <a:lstStyle/>
            <a:p>
              <a:endParaRPr lang="en-US" dirty="0"/>
            </a:p>
          </p:txBody>
        </p:sp>
        <p:sp>
          <p:nvSpPr>
            <p:cNvPr id="22" name="AutoShape 24"/>
            <p:cNvSpPr>
              <a:spLocks noChangeArrowheads="1"/>
            </p:cNvSpPr>
            <p:nvPr/>
          </p:nvSpPr>
          <p:spPr bwMode="auto">
            <a:xfrm>
              <a:off x="477" y="3378"/>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23" name="Text Box 25"/>
            <p:cNvSpPr txBox="1">
              <a:spLocks noChangeArrowheads="1"/>
            </p:cNvSpPr>
            <p:nvPr/>
          </p:nvSpPr>
          <p:spPr bwMode="auto">
            <a:xfrm>
              <a:off x="539" y="3376"/>
              <a:ext cx="545" cy="288"/>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Stock</a:t>
              </a:r>
            </a:p>
          </p:txBody>
        </p:sp>
        <p:sp>
          <p:nvSpPr>
            <p:cNvPr id="24" name="Oval 26"/>
            <p:cNvSpPr>
              <a:spLocks noChangeArrowheads="1"/>
            </p:cNvSpPr>
            <p:nvPr/>
          </p:nvSpPr>
          <p:spPr bwMode="auto">
            <a:xfrm>
              <a:off x="2358" y="3473"/>
              <a:ext cx="96" cy="96"/>
            </a:xfrm>
            <a:prstGeom prst="ellipse">
              <a:avLst/>
            </a:prstGeom>
            <a:solidFill>
              <a:schemeClr val="accent1"/>
            </a:solidFill>
            <a:ln w="9525" algn="ctr">
              <a:noFill/>
              <a:round/>
              <a:headEnd/>
              <a:tailEnd/>
            </a:ln>
          </p:spPr>
          <p:txBody>
            <a:bodyPr wrap="none" anchor="ctr">
              <a:spAutoFit/>
            </a:bodyPr>
            <a:lstStyle/>
            <a:p>
              <a:endParaRPr lang="en-US" dirty="0"/>
            </a:p>
          </p:txBody>
        </p:sp>
        <p:sp>
          <p:nvSpPr>
            <p:cNvPr id="25" name="AutoShape 27"/>
            <p:cNvSpPr>
              <a:spLocks noChangeArrowheads="1"/>
            </p:cNvSpPr>
            <p:nvPr/>
          </p:nvSpPr>
          <p:spPr bwMode="auto">
            <a:xfrm>
              <a:off x="477" y="2991"/>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26" name="Text Box 28"/>
            <p:cNvSpPr txBox="1">
              <a:spLocks noChangeArrowheads="1"/>
            </p:cNvSpPr>
            <p:nvPr/>
          </p:nvSpPr>
          <p:spPr bwMode="auto">
            <a:xfrm>
              <a:off x="539" y="2989"/>
              <a:ext cx="545" cy="288"/>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Stock</a:t>
              </a:r>
            </a:p>
          </p:txBody>
        </p:sp>
        <p:sp>
          <p:nvSpPr>
            <p:cNvPr id="27" name="Oval 29"/>
            <p:cNvSpPr>
              <a:spLocks noChangeArrowheads="1"/>
            </p:cNvSpPr>
            <p:nvPr/>
          </p:nvSpPr>
          <p:spPr bwMode="auto">
            <a:xfrm>
              <a:off x="2358" y="3086"/>
              <a:ext cx="96" cy="96"/>
            </a:xfrm>
            <a:prstGeom prst="ellipse">
              <a:avLst/>
            </a:prstGeom>
            <a:solidFill>
              <a:schemeClr val="accent1"/>
            </a:solidFill>
            <a:ln w="9525" algn="ctr">
              <a:noFill/>
              <a:round/>
              <a:headEnd/>
              <a:tailEnd/>
            </a:ln>
          </p:spPr>
          <p:txBody>
            <a:bodyPr wrap="none" anchor="ctr">
              <a:spAutoFit/>
            </a:bodyPr>
            <a:lstStyle/>
            <a:p>
              <a:endParaRPr lang="en-US" dirty="0"/>
            </a:p>
          </p:txBody>
        </p:sp>
        <p:sp>
          <p:nvSpPr>
            <p:cNvPr id="28" name="AutoShape 30"/>
            <p:cNvSpPr>
              <a:spLocks noChangeArrowheads="1"/>
            </p:cNvSpPr>
            <p:nvPr/>
          </p:nvSpPr>
          <p:spPr bwMode="auto">
            <a:xfrm>
              <a:off x="477" y="2634"/>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29" name="Text Box 31"/>
            <p:cNvSpPr txBox="1">
              <a:spLocks noChangeArrowheads="1"/>
            </p:cNvSpPr>
            <p:nvPr/>
          </p:nvSpPr>
          <p:spPr bwMode="auto">
            <a:xfrm>
              <a:off x="539" y="2632"/>
              <a:ext cx="545" cy="288"/>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Stock</a:t>
              </a:r>
            </a:p>
          </p:txBody>
        </p:sp>
        <p:sp>
          <p:nvSpPr>
            <p:cNvPr id="30" name="Oval 32"/>
            <p:cNvSpPr>
              <a:spLocks noChangeArrowheads="1"/>
            </p:cNvSpPr>
            <p:nvPr/>
          </p:nvSpPr>
          <p:spPr bwMode="auto">
            <a:xfrm>
              <a:off x="2358" y="2729"/>
              <a:ext cx="96" cy="96"/>
            </a:xfrm>
            <a:prstGeom prst="ellipse">
              <a:avLst/>
            </a:prstGeom>
            <a:solidFill>
              <a:schemeClr val="accent1"/>
            </a:solidFill>
            <a:ln w="9525" algn="ctr">
              <a:noFill/>
              <a:round/>
              <a:headEnd/>
              <a:tailEnd/>
            </a:ln>
          </p:spPr>
          <p:txBody>
            <a:bodyPr wrap="none" anchor="ctr">
              <a:spAutoFit/>
            </a:bodyPr>
            <a:lstStyle/>
            <a:p>
              <a:endParaRPr lang="en-US" dirty="0"/>
            </a:p>
          </p:txBody>
        </p:sp>
        <p:sp>
          <p:nvSpPr>
            <p:cNvPr id="31" name="AutoShape 33"/>
            <p:cNvSpPr>
              <a:spLocks noChangeArrowheads="1"/>
            </p:cNvSpPr>
            <p:nvPr/>
          </p:nvSpPr>
          <p:spPr bwMode="auto">
            <a:xfrm>
              <a:off x="477" y="3797"/>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32" name="Text Box 34"/>
            <p:cNvSpPr txBox="1">
              <a:spLocks noChangeArrowheads="1"/>
            </p:cNvSpPr>
            <p:nvPr/>
          </p:nvSpPr>
          <p:spPr bwMode="auto">
            <a:xfrm>
              <a:off x="539" y="3795"/>
              <a:ext cx="1061" cy="288"/>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International</a:t>
              </a:r>
            </a:p>
          </p:txBody>
        </p:sp>
        <p:sp>
          <p:nvSpPr>
            <p:cNvPr id="33" name="Oval 35"/>
            <p:cNvSpPr>
              <a:spLocks noChangeArrowheads="1"/>
            </p:cNvSpPr>
            <p:nvPr/>
          </p:nvSpPr>
          <p:spPr bwMode="auto">
            <a:xfrm>
              <a:off x="2358" y="3892"/>
              <a:ext cx="96" cy="96"/>
            </a:xfrm>
            <a:prstGeom prst="ellipse">
              <a:avLst/>
            </a:prstGeom>
            <a:solidFill>
              <a:srgbClr val="DE7C00"/>
            </a:solidFill>
            <a:ln w="9525" algn="ctr">
              <a:solidFill>
                <a:schemeClr val="bg1"/>
              </a:solidFill>
              <a:round/>
              <a:headEnd/>
              <a:tailEnd/>
            </a:ln>
          </p:spPr>
          <p:txBody>
            <a:bodyPr wrap="none" anchor="ctr">
              <a:spAutoFit/>
            </a:bodyPr>
            <a:lstStyle/>
            <a:p>
              <a:endParaRPr lang="en-US" dirty="0"/>
            </a:p>
          </p:txBody>
        </p:sp>
        <p:sp>
          <p:nvSpPr>
            <p:cNvPr id="34" name="AutoShape 36"/>
            <p:cNvSpPr>
              <a:spLocks noChangeArrowheads="1"/>
            </p:cNvSpPr>
            <p:nvPr/>
          </p:nvSpPr>
          <p:spPr bwMode="auto">
            <a:xfrm>
              <a:off x="477" y="3409"/>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35" name="Text Box 37"/>
            <p:cNvSpPr txBox="1">
              <a:spLocks noChangeArrowheads="1"/>
            </p:cNvSpPr>
            <p:nvPr/>
          </p:nvSpPr>
          <p:spPr bwMode="auto">
            <a:xfrm>
              <a:off x="555" y="3407"/>
              <a:ext cx="1450" cy="291"/>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Large-cap growth</a:t>
              </a:r>
            </a:p>
          </p:txBody>
        </p:sp>
        <p:sp>
          <p:nvSpPr>
            <p:cNvPr id="36" name="Oval 38"/>
            <p:cNvSpPr>
              <a:spLocks noChangeArrowheads="1"/>
            </p:cNvSpPr>
            <p:nvPr/>
          </p:nvSpPr>
          <p:spPr bwMode="auto">
            <a:xfrm>
              <a:off x="2358" y="3504"/>
              <a:ext cx="96" cy="96"/>
            </a:xfrm>
            <a:prstGeom prst="ellipse">
              <a:avLst/>
            </a:prstGeom>
            <a:solidFill>
              <a:srgbClr val="00A7B5"/>
            </a:solidFill>
            <a:ln w="9525" algn="ctr">
              <a:solidFill>
                <a:schemeClr val="bg1"/>
              </a:solidFill>
              <a:round/>
              <a:headEnd/>
              <a:tailEnd/>
            </a:ln>
          </p:spPr>
          <p:txBody>
            <a:bodyPr wrap="none" anchor="ctr">
              <a:spAutoFit/>
            </a:bodyPr>
            <a:lstStyle/>
            <a:p>
              <a:endParaRPr lang="en-US" dirty="0"/>
            </a:p>
          </p:txBody>
        </p:sp>
        <p:sp>
          <p:nvSpPr>
            <p:cNvPr id="37" name="AutoShape 39"/>
            <p:cNvSpPr>
              <a:spLocks noChangeArrowheads="1"/>
            </p:cNvSpPr>
            <p:nvPr/>
          </p:nvSpPr>
          <p:spPr bwMode="auto">
            <a:xfrm>
              <a:off x="477" y="3022"/>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38" name="Text Box 40"/>
            <p:cNvSpPr txBox="1">
              <a:spLocks noChangeArrowheads="1"/>
            </p:cNvSpPr>
            <p:nvPr/>
          </p:nvSpPr>
          <p:spPr bwMode="auto">
            <a:xfrm>
              <a:off x="550" y="3021"/>
              <a:ext cx="1329" cy="291"/>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Large-cap value</a:t>
              </a:r>
            </a:p>
          </p:txBody>
        </p:sp>
        <p:sp>
          <p:nvSpPr>
            <p:cNvPr id="39" name="Oval 41"/>
            <p:cNvSpPr>
              <a:spLocks noChangeArrowheads="1"/>
            </p:cNvSpPr>
            <p:nvPr/>
          </p:nvSpPr>
          <p:spPr bwMode="auto">
            <a:xfrm>
              <a:off x="2358" y="3117"/>
              <a:ext cx="96" cy="96"/>
            </a:xfrm>
            <a:prstGeom prst="ellipse">
              <a:avLst/>
            </a:prstGeom>
            <a:solidFill>
              <a:srgbClr val="719949"/>
            </a:solidFill>
            <a:ln w="9525" algn="ctr">
              <a:solidFill>
                <a:schemeClr val="bg1"/>
              </a:solidFill>
              <a:round/>
              <a:headEnd/>
              <a:tailEnd/>
            </a:ln>
          </p:spPr>
          <p:txBody>
            <a:bodyPr wrap="none" anchor="ctr">
              <a:spAutoFit/>
            </a:bodyPr>
            <a:lstStyle/>
            <a:p>
              <a:endParaRPr lang="en-US" dirty="0"/>
            </a:p>
          </p:txBody>
        </p:sp>
        <p:sp>
          <p:nvSpPr>
            <p:cNvPr id="40" name="AutoShape 42"/>
            <p:cNvSpPr>
              <a:spLocks noChangeArrowheads="1"/>
            </p:cNvSpPr>
            <p:nvPr/>
          </p:nvSpPr>
          <p:spPr bwMode="auto">
            <a:xfrm>
              <a:off x="477" y="2641"/>
              <a:ext cx="2063" cy="289"/>
            </a:xfrm>
            <a:prstGeom prst="roundRect">
              <a:avLst>
                <a:gd name="adj" fmla="val 16667"/>
              </a:avLst>
            </a:prstGeom>
            <a:solidFill>
              <a:schemeClr val="tx1"/>
            </a:solidFill>
            <a:ln w="9525">
              <a:noFill/>
              <a:round/>
              <a:headEnd/>
              <a:tailEnd/>
            </a:ln>
          </p:spPr>
          <p:txBody>
            <a:bodyPr wrap="none" anchor="ctr"/>
            <a:lstStyle/>
            <a:p>
              <a:endParaRPr lang="en-US" dirty="0"/>
            </a:p>
          </p:txBody>
        </p:sp>
        <p:sp>
          <p:nvSpPr>
            <p:cNvPr id="41" name="Text Box 43"/>
            <p:cNvSpPr txBox="1">
              <a:spLocks noChangeArrowheads="1"/>
            </p:cNvSpPr>
            <p:nvPr/>
          </p:nvSpPr>
          <p:spPr bwMode="auto">
            <a:xfrm>
              <a:off x="555" y="2639"/>
              <a:ext cx="1442" cy="291"/>
            </a:xfrm>
            <a:prstGeom prst="rect">
              <a:avLst/>
            </a:prstGeom>
            <a:noFill/>
            <a:ln w="9525" algn="ctr">
              <a:noFill/>
              <a:miter lim="800000"/>
              <a:headEnd/>
              <a:tailEnd/>
            </a:ln>
          </p:spPr>
          <p:txBody>
            <a:bodyPr wrap="none">
              <a:spAutoFit/>
            </a:bodyPr>
            <a:lstStyle/>
            <a:p>
              <a:r>
                <a:rPr lang="en-US" sz="2400" b="1" dirty="0">
                  <a:solidFill>
                    <a:srgbClr val="FFFFFF"/>
                  </a:solidFill>
                  <a:latin typeface="Arial Narrow" pitchFamily="34" charset="0"/>
                </a:rPr>
                <a:t>Small-cap growth</a:t>
              </a:r>
            </a:p>
          </p:txBody>
        </p:sp>
        <p:sp>
          <p:nvSpPr>
            <p:cNvPr id="42" name="Oval 44"/>
            <p:cNvSpPr>
              <a:spLocks noChangeArrowheads="1"/>
            </p:cNvSpPr>
            <p:nvPr/>
          </p:nvSpPr>
          <p:spPr bwMode="auto">
            <a:xfrm>
              <a:off x="2358" y="2736"/>
              <a:ext cx="96" cy="96"/>
            </a:xfrm>
            <a:prstGeom prst="ellipse">
              <a:avLst/>
            </a:prstGeom>
            <a:solidFill>
              <a:srgbClr val="6BA4B8"/>
            </a:solidFill>
            <a:ln w="9525" algn="ctr">
              <a:solidFill>
                <a:schemeClr val="bg1"/>
              </a:solidFill>
              <a:round/>
              <a:headEnd/>
              <a:tailEnd/>
            </a:ln>
          </p:spPr>
          <p:txBody>
            <a:bodyPr wrap="none" anchor="ctr">
              <a:spAutoFit/>
            </a:bodyPr>
            <a:lstStyle/>
            <a:p>
              <a:endParaRPr lang="en-US" dirty="0"/>
            </a:p>
          </p:txBody>
        </p:sp>
      </p:grpSp>
      <p:sp>
        <p:nvSpPr>
          <p:cNvPr id="43" name="Freeform 2"/>
          <p:cNvSpPr>
            <a:spLocks/>
          </p:cNvSpPr>
          <p:nvPr/>
        </p:nvSpPr>
        <p:spPr bwMode="auto">
          <a:xfrm>
            <a:off x="5195287" y="1772524"/>
            <a:ext cx="1443038" cy="2254250"/>
          </a:xfrm>
          <a:custGeom>
            <a:avLst/>
            <a:gdLst>
              <a:gd name="T0" fmla="*/ 2147483647 w 193"/>
              <a:gd name="T1" fmla="*/ 0 h 293"/>
              <a:gd name="T2" fmla="*/ 55904635 w 193"/>
              <a:gd name="T3" fmla="*/ 2147483647 h 293"/>
              <a:gd name="T4" fmla="*/ 1677109168 w 193"/>
              <a:gd name="T5" fmla="*/ 2147483647 h 293"/>
              <a:gd name="T6" fmla="*/ 2147483647 w 193"/>
              <a:gd name="T7" fmla="*/ 2147483647 h 293"/>
              <a:gd name="T8" fmla="*/ 2147483647 w 193"/>
              <a:gd name="T9" fmla="*/ 0 h 293"/>
              <a:gd name="T10" fmla="*/ 0 60000 65536"/>
              <a:gd name="T11" fmla="*/ 0 60000 65536"/>
              <a:gd name="T12" fmla="*/ 0 60000 65536"/>
              <a:gd name="T13" fmla="*/ 0 60000 65536"/>
              <a:gd name="T14" fmla="*/ 0 60000 65536"/>
              <a:gd name="T15" fmla="*/ 0 w 193"/>
              <a:gd name="T16" fmla="*/ 0 h 293"/>
              <a:gd name="T17" fmla="*/ 193 w 193"/>
              <a:gd name="T18" fmla="*/ 293 h 293"/>
            </a:gdLst>
            <a:ahLst/>
            <a:cxnLst>
              <a:cxn ang="T10">
                <a:pos x="T0" y="T1"/>
              </a:cxn>
              <a:cxn ang="T11">
                <a:pos x="T2" y="T3"/>
              </a:cxn>
              <a:cxn ang="T12">
                <a:pos x="T4" y="T5"/>
              </a:cxn>
              <a:cxn ang="T13">
                <a:pos x="T6" y="T7"/>
              </a:cxn>
              <a:cxn ang="T14">
                <a:pos x="T8" y="T9"/>
              </a:cxn>
            </a:cxnLst>
            <a:rect l="T15" t="T16" r="T17" b="T18"/>
            <a:pathLst>
              <a:path w="193" h="293">
                <a:moveTo>
                  <a:pt x="192" y="0"/>
                </a:moveTo>
                <a:cubicBezTo>
                  <a:pt x="86" y="0"/>
                  <a:pt x="1" y="85"/>
                  <a:pt x="1" y="191"/>
                </a:cubicBezTo>
                <a:cubicBezTo>
                  <a:pt x="0" y="228"/>
                  <a:pt x="11" y="263"/>
                  <a:pt x="30" y="293"/>
                </a:cubicBezTo>
                <a:lnTo>
                  <a:pt x="193" y="192"/>
                </a:lnTo>
                <a:lnTo>
                  <a:pt x="192" y="0"/>
                </a:lnTo>
                <a:close/>
              </a:path>
            </a:pathLst>
          </a:custGeom>
          <a:solidFill>
            <a:srgbClr val="0D5257"/>
          </a:solidFill>
          <a:ln w="12700">
            <a:solidFill>
              <a:srgbClr val="FFFFFF"/>
            </a:solidFill>
            <a:prstDash val="solid"/>
            <a:round/>
            <a:headEnd/>
            <a:tailEnd/>
          </a:ln>
        </p:spPr>
        <p:txBody>
          <a:bodyPr/>
          <a:lstStyle/>
          <a:p>
            <a:endParaRPr lang="en-US" dirty="0"/>
          </a:p>
        </p:txBody>
      </p:sp>
      <p:sp>
        <p:nvSpPr>
          <p:cNvPr id="44" name="Freeform 3"/>
          <p:cNvSpPr>
            <a:spLocks/>
          </p:cNvSpPr>
          <p:nvPr/>
        </p:nvSpPr>
        <p:spPr bwMode="auto">
          <a:xfrm>
            <a:off x="5420712" y="3255249"/>
            <a:ext cx="2466975" cy="1466850"/>
          </a:xfrm>
          <a:custGeom>
            <a:avLst/>
            <a:gdLst>
              <a:gd name="T0" fmla="*/ 0 w 330"/>
              <a:gd name="T1" fmla="*/ 2147483647 h 191"/>
              <a:gd name="T2" fmla="*/ 2147483647 w 330"/>
              <a:gd name="T3" fmla="*/ 2147483647 h 191"/>
              <a:gd name="T4" fmla="*/ 2147483647 w 330"/>
              <a:gd name="T5" fmla="*/ 2147483647 h 191"/>
              <a:gd name="T6" fmla="*/ 2147483647 w 330"/>
              <a:gd name="T7" fmla="*/ 0 h 191"/>
              <a:gd name="T8" fmla="*/ 0 w 330"/>
              <a:gd name="T9" fmla="*/ 2147483647 h 191"/>
              <a:gd name="T10" fmla="*/ 0 60000 65536"/>
              <a:gd name="T11" fmla="*/ 0 60000 65536"/>
              <a:gd name="T12" fmla="*/ 0 60000 65536"/>
              <a:gd name="T13" fmla="*/ 0 60000 65536"/>
              <a:gd name="T14" fmla="*/ 0 60000 65536"/>
              <a:gd name="T15" fmla="*/ 0 w 330"/>
              <a:gd name="T16" fmla="*/ 0 h 191"/>
              <a:gd name="T17" fmla="*/ 330 w 330"/>
              <a:gd name="T18" fmla="*/ 191 h 191"/>
            </a:gdLst>
            <a:ahLst/>
            <a:cxnLst>
              <a:cxn ang="T10">
                <a:pos x="T0" y="T1"/>
              </a:cxn>
              <a:cxn ang="T11">
                <a:pos x="T2" y="T3"/>
              </a:cxn>
              <a:cxn ang="T12">
                <a:pos x="T4" y="T5"/>
              </a:cxn>
              <a:cxn ang="T13">
                <a:pos x="T6" y="T7"/>
              </a:cxn>
              <a:cxn ang="T14">
                <a:pos x="T8" y="T9"/>
              </a:cxn>
            </a:cxnLst>
            <a:rect l="T15" t="T16" r="T17" b="T18"/>
            <a:pathLst>
              <a:path w="330" h="191">
                <a:moveTo>
                  <a:pt x="0" y="101"/>
                </a:moveTo>
                <a:cubicBezTo>
                  <a:pt x="35" y="157"/>
                  <a:pt x="96" y="191"/>
                  <a:pt x="163" y="191"/>
                </a:cubicBezTo>
                <a:cubicBezTo>
                  <a:pt x="232" y="191"/>
                  <a:pt x="297" y="154"/>
                  <a:pt x="330" y="92"/>
                </a:cubicBezTo>
                <a:lnTo>
                  <a:pt x="163" y="0"/>
                </a:lnTo>
                <a:lnTo>
                  <a:pt x="0" y="101"/>
                </a:lnTo>
                <a:close/>
              </a:path>
            </a:pathLst>
          </a:custGeom>
          <a:solidFill>
            <a:srgbClr val="4A773C"/>
          </a:solidFill>
          <a:ln w="12700">
            <a:solidFill>
              <a:srgbClr val="FFFFFF"/>
            </a:solidFill>
            <a:prstDash val="solid"/>
            <a:round/>
            <a:headEnd/>
            <a:tailEnd/>
          </a:ln>
        </p:spPr>
        <p:txBody>
          <a:bodyPr/>
          <a:lstStyle/>
          <a:p>
            <a:endParaRPr lang="en-US" dirty="0"/>
          </a:p>
        </p:txBody>
      </p:sp>
      <p:sp>
        <p:nvSpPr>
          <p:cNvPr id="45" name="Freeform 4"/>
          <p:cNvSpPr>
            <a:spLocks/>
          </p:cNvSpPr>
          <p:nvPr/>
        </p:nvSpPr>
        <p:spPr bwMode="auto">
          <a:xfrm>
            <a:off x="6641500" y="1772524"/>
            <a:ext cx="1435100" cy="2182813"/>
          </a:xfrm>
          <a:custGeom>
            <a:avLst/>
            <a:gdLst>
              <a:gd name="T0" fmla="*/ 2147483647 w 192"/>
              <a:gd name="T1" fmla="*/ 2147483647 h 284"/>
              <a:gd name="T2" fmla="*/ 2147483647 w 192"/>
              <a:gd name="T3" fmla="*/ 2147483647 h 284"/>
              <a:gd name="T4" fmla="*/ 0 w 192"/>
              <a:gd name="T5" fmla="*/ 0 h 284"/>
              <a:gd name="T6" fmla="*/ 0 w 192"/>
              <a:gd name="T7" fmla="*/ 2147483647 h 284"/>
              <a:gd name="T8" fmla="*/ 2147483647 w 192"/>
              <a:gd name="T9" fmla="*/ 2147483647 h 284"/>
              <a:gd name="T10" fmla="*/ 0 60000 65536"/>
              <a:gd name="T11" fmla="*/ 0 60000 65536"/>
              <a:gd name="T12" fmla="*/ 0 60000 65536"/>
              <a:gd name="T13" fmla="*/ 0 60000 65536"/>
              <a:gd name="T14" fmla="*/ 0 60000 65536"/>
              <a:gd name="T15" fmla="*/ 0 w 192"/>
              <a:gd name="T16" fmla="*/ 0 h 284"/>
              <a:gd name="T17" fmla="*/ 192 w 192"/>
              <a:gd name="T18" fmla="*/ 284 h 284"/>
            </a:gdLst>
            <a:ahLst/>
            <a:cxnLst>
              <a:cxn ang="T10">
                <a:pos x="T0" y="T1"/>
              </a:cxn>
              <a:cxn ang="T11">
                <a:pos x="T2" y="T3"/>
              </a:cxn>
              <a:cxn ang="T12">
                <a:pos x="T4" y="T5"/>
              </a:cxn>
              <a:cxn ang="T13">
                <a:pos x="T6" y="T7"/>
              </a:cxn>
              <a:cxn ang="T14">
                <a:pos x="T8" y="T9"/>
              </a:cxn>
            </a:cxnLst>
            <a:rect l="T15" t="T16" r="T17" b="T18"/>
            <a:pathLst>
              <a:path w="192" h="284">
                <a:moveTo>
                  <a:pt x="167" y="284"/>
                </a:moveTo>
                <a:cubicBezTo>
                  <a:pt x="183" y="256"/>
                  <a:pt x="192" y="224"/>
                  <a:pt x="192" y="192"/>
                </a:cubicBezTo>
                <a:cubicBezTo>
                  <a:pt x="192" y="85"/>
                  <a:pt x="106" y="0"/>
                  <a:pt x="0" y="0"/>
                </a:cubicBezTo>
                <a:lnTo>
                  <a:pt x="0" y="192"/>
                </a:lnTo>
                <a:lnTo>
                  <a:pt x="167" y="284"/>
                </a:lnTo>
                <a:close/>
              </a:path>
            </a:pathLst>
          </a:custGeom>
          <a:solidFill>
            <a:srgbClr val="002554"/>
          </a:solidFill>
          <a:ln w="12700">
            <a:solidFill>
              <a:srgbClr val="FFFFFF"/>
            </a:solidFill>
            <a:prstDash val="solid"/>
            <a:round/>
            <a:headEnd/>
            <a:tailEnd/>
          </a:ln>
        </p:spPr>
        <p:txBody>
          <a:bodyPr/>
          <a:lstStyle/>
          <a:p>
            <a:endParaRPr lang="en-US" dirty="0"/>
          </a:p>
        </p:txBody>
      </p:sp>
      <p:sp>
        <p:nvSpPr>
          <p:cNvPr id="46" name="Freeform 45"/>
          <p:cNvSpPr>
            <a:spLocks noChangeAspect="1"/>
          </p:cNvSpPr>
          <p:nvPr/>
        </p:nvSpPr>
        <p:spPr bwMode="auto">
          <a:xfrm>
            <a:off x="4966687" y="3110787"/>
            <a:ext cx="1417638" cy="750887"/>
          </a:xfrm>
          <a:custGeom>
            <a:avLst/>
            <a:gdLst>
              <a:gd name="T0" fmla="*/ 0 w 174"/>
              <a:gd name="T1" fmla="*/ 1372219858 h 86"/>
              <a:gd name="T2" fmla="*/ 1526722774 w 174"/>
              <a:gd name="T3" fmla="*/ 2147483647 h 86"/>
              <a:gd name="T4" fmla="*/ 2147483647 w 174"/>
              <a:gd name="T5" fmla="*/ 0 h 86"/>
              <a:gd name="T6" fmla="*/ 0 w 174"/>
              <a:gd name="T7" fmla="*/ 1372219858 h 86"/>
              <a:gd name="T8" fmla="*/ 0 60000 65536"/>
              <a:gd name="T9" fmla="*/ 0 60000 65536"/>
              <a:gd name="T10" fmla="*/ 0 60000 65536"/>
              <a:gd name="T11" fmla="*/ 0 60000 65536"/>
              <a:gd name="T12" fmla="*/ 0 w 174"/>
              <a:gd name="T13" fmla="*/ 0 h 86"/>
              <a:gd name="T14" fmla="*/ 174 w 174"/>
              <a:gd name="T15" fmla="*/ 86 h 86"/>
            </a:gdLst>
            <a:ahLst/>
            <a:cxnLst>
              <a:cxn ang="T8">
                <a:pos x="T0" y="T1"/>
              </a:cxn>
              <a:cxn ang="T9">
                <a:pos x="T2" y="T3"/>
              </a:cxn>
              <a:cxn ang="T10">
                <a:pos x="T4" y="T5"/>
              </a:cxn>
              <a:cxn ang="T11">
                <a:pos x="T6" y="T7"/>
              </a:cxn>
            </a:cxnLst>
            <a:rect l="T12" t="T13" r="T14" b="T15"/>
            <a:pathLst>
              <a:path w="174" h="86">
                <a:moveTo>
                  <a:pt x="0" y="18"/>
                </a:moveTo>
                <a:cubicBezTo>
                  <a:pt x="3" y="42"/>
                  <a:pt x="11" y="65"/>
                  <a:pt x="23" y="86"/>
                </a:cubicBezTo>
                <a:lnTo>
                  <a:pt x="174" y="0"/>
                </a:lnTo>
                <a:lnTo>
                  <a:pt x="0" y="18"/>
                </a:lnTo>
                <a:close/>
              </a:path>
            </a:pathLst>
          </a:custGeom>
          <a:solidFill>
            <a:srgbClr val="DE7C00"/>
          </a:solidFill>
          <a:ln w="12700">
            <a:solidFill>
              <a:srgbClr val="FFFFFF"/>
            </a:solidFill>
            <a:prstDash val="solid"/>
            <a:round/>
            <a:headEnd/>
            <a:tailEnd/>
          </a:ln>
        </p:spPr>
        <p:txBody>
          <a:bodyPr/>
          <a:lstStyle/>
          <a:p>
            <a:endParaRPr lang="en-US" dirty="0"/>
          </a:p>
        </p:txBody>
      </p:sp>
      <p:sp>
        <p:nvSpPr>
          <p:cNvPr id="47" name="Freeform 46"/>
          <p:cNvSpPr>
            <a:spLocks noChangeAspect="1"/>
          </p:cNvSpPr>
          <p:nvPr/>
        </p:nvSpPr>
        <p:spPr bwMode="auto">
          <a:xfrm>
            <a:off x="4957162" y="2631362"/>
            <a:ext cx="1427163" cy="636587"/>
          </a:xfrm>
          <a:custGeom>
            <a:avLst/>
            <a:gdLst>
              <a:gd name="T0" fmla="*/ 598568519 w 175"/>
              <a:gd name="T1" fmla="*/ 0 h 73"/>
              <a:gd name="T2" fmla="*/ 66505789 w 175"/>
              <a:gd name="T3" fmla="*/ 2147483647 h 73"/>
              <a:gd name="T4" fmla="*/ 66505789 w 175"/>
              <a:gd name="T5" fmla="*/ 2147483647 h 73"/>
              <a:gd name="T6" fmla="*/ 2147483647 w 175"/>
              <a:gd name="T7" fmla="*/ 2147483647 h 73"/>
              <a:gd name="T8" fmla="*/ 598568519 w 175"/>
              <a:gd name="T9" fmla="*/ 0 h 73"/>
              <a:gd name="T10" fmla="*/ 0 60000 65536"/>
              <a:gd name="T11" fmla="*/ 0 60000 65536"/>
              <a:gd name="T12" fmla="*/ 0 60000 65536"/>
              <a:gd name="T13" fmla="*/ 0 60000 65536"/>
              <a:gd name="T14" fmla="*/ 0 60000 65536"/>
              <a:gd name="T15" fmla="*/ 0 w 175"/>
              <a:gd name="T16" fmla="*/ 0 h 73"/>
              <a:gd name="T17" fmla="*/ 175 w 175"/>
              <a:gd name="T18" fmla="*/ 73 h 73"/>
            </a:gdLst>
            <a:ahLst/>
            <a:cxnLst>
              <a:cxn ang="T10">
                <a:pos x="T0" y="T1"/>
              </a:cxn>
              <a:cxn ang="T11">
                <a:pos x="T2" y="T3"/>
              </a:cxn>
              <a:cxn ang="T12">
                <a:pos x="T4" y="T5"/>
              </a:cxn>
              <a:cxn ang="T13">
                <a:pos x="T6" y="T7"/>
              </a:cxn>
              <a:cxn ang="T14">
                <a:pos x="T8" y="T9"/>
              </a:cxn>
            </a:cxnLst>
            <a:rect l="T15" t="T16" r="T17" b="T18"/>
            <a:pathLst>
              <a:path w="175" h="73">
                <a:moveTo>
                  <a:pt x="9" y="0"/>
                </a:moveTo>
                <a:cubicBezTo>
                  <a:pt x="3" y="18"/>
                  <a:pt x="1" y="36"/>
                  <a:pt x="1" y="54"/>
                </a:cubicBezTo>
                <a:cubicBezTo>
                  <a:pt x="0" y="61"/>
                  <a:pt x="1" y="67"/>
                  <a:pt x="1" y="73"/>
                </a:cubicBezTo>
                <a:lnTo>
                  <a:pt x="175" y="55"/>
                </a:lnTo>
                <a:lnTo>
                  <a:pt x="9" y="0"/>
                </a:lnTo>
                <a:close/>
              </a:path>
            </a:pathLst>
          </a:custGeom>
          <a:solidFill>
            <a:srgbClr val="00A7B5"/>
          </a:solidFill>
          <a:ln w="12700">
            <a:solidFill>
              <a:srgbClr val="FFFFFF"/>
            </a:solidFill>
            <a:prstDash val="solid"/>
            <a:round/>
            <a:headEnd/>
            <a:tailEnd/>
          </a:ln>
        </p:spPr>
        <p:txBody>
          <a:bodyPr/>
          <a:lstStyle/>
          <a:p>
            <a:endParaRPr lang="en-US" dirty="0"/>
          </a:p>
        </p:txBody>
      </p:sp>
      <p:sp>
        <p:nvSpPr>
          <p:cNvPr id="48" name="Freeform 47"/>
          <p:cNvSpPr>
            <a:spLocks noChangeAspect="1"/>
          </p:cNvSpPr>
          <p:nvPr/>
        </p:nvSpPr>
        <p:spPr bwMode="auto">
          <a:xfrm>
            <a:off x="5028600" y="2088437"/>
            <a:ext cx="1355725" cy="1022350"/>
          </a:xfrm>
          <a:custGeom>
            <a:avLst/>
            <a:gdLst>
              <a:gd name="T0" fmla="*/ 2147483647 w 166"/>
              <a:gd name="T1" fmla="*/ 0 h 117"/>
              <a:gd name="T2" fmla="*/ 0 w 166"/>
              <a:gd name="T3" fmla="*/ 2147483647 h 117"/>
              <a:gd name="T4" fmla="*/ 2147483647 w 166"/>
              <a:gd name="T5" fmla="*/ 2147483647 h 117"/>
              <a:gd name="T6" fmla="*/ 2147483647 w 166"/>
              <a:gd name="T7" fmla="*/ 0 h 117"/>
              <a:gd name="T8" fmla="*/ 0 60000 65536"/>
              <a:gd name="T9" fmla="*/ 0 60000 65536"/>
              <a:gd name="T10" fmla="*/ 0 60000 65536"/>
              <a:gd name="T11" fmla="*/ 0 60000 65536"/>
              <a:gd name="T12" fmla="*/ 0 w 166"/>
              <a:gd name="T13" fmla="*/ 0 h 117"/>
              <a:gd name="T14" fmla="*/ 166 w 166"/>
              <a:gd name="T15" fmla="*/ 117 h 117"/>
            </a:gdLst>
            <a:ahLst/>
            <a:cxnLst>
              <a:cxn ang="T8">
                <a:pos x="T0" y="T1"/>
              </a:cxn>
              <a:cxn ang="T9">
                <a:pos x="T2" y="T3"/>
              </a:cxn>
              <a:cxn ang="T10">
                <a:pos x="T4" y="T5"/>
              </a:cxn>
              <a:cxn ang="T11">
                <a:pos x="T6" y="T7"/>
              </a:cxn>
            </a:cxnLst>
            <a:rect l="T12" t="T13" r="T14" b="T15"/>
            <a:pathLst>
              <a:path w="166" h="117">
                <a:moveTo>
                  <a:pt x="36" y="0"/>
                </a:moveTo>
                <a:cubicBezTo>
                  <a:pt x="20" y="18"/>
                  <a:pt x="8" y="39"/>
                  <a:pt x="0" y="62"/>
                </a:cubicBezTo>
                <a:lnTo>
                  <a:pt x="166" y="117"/>
                </a:lnTo>
                <a:lnTo>
                  <a:pt x="36" y="0"/>
                </a:lnTo>
                <a:close/>
              </a:path>
            </a:pathLst>
          </a:custGeom>
          <a:solidFill>
            <a:srgbClr val="719949"/>
          </a:solidFill>
          <a:ln w="12700">
            <a:solidFill>
              <a:schemeClr val="bg1"/>
            </a:solidFill>
            <a:prstDash val="solid"/>
            <a:round/>
            <a:headEnd/>
            <a:tailEnd/>
          </a:ln>
        </p:spPr>
        <p:txBody>
          <a:bodyPr/>
          <a:lstStyle/>
          <a:p>
            <a:endParaRPr lang="en-US" dirty="0"/>
          </a:p>
        </p:txBody>
      </p:sp>
      <p:sp>
        <p:nvSpPr>
          <p:cNvPr id="49" name="Freeform 48"/>
          <p:cNvSpPr>
            <a:spLocks noChangeAspect="1"/>
          </p:cNvSpPr>
          <p:nvPr/>
        </p:nvSpPr>
        <p:spPr bwMode="auto">
          <a:xfrm>
            <a:off x="5323875" y="1720137"/>
            <a:ext cx="1060450" cy="1390650"/>
          </a:xfrm>
          <a:custGeom>
            <a:avLst/>
            <a:gdLst>
              <a:gd name="T0" fmla="*/ 2147483647 w 130"/>
              <a:gd name="T1" fmla="*/ 0 h 159"/>
              <a:gd name="T2" fmla="*/ 0 w 130"/>
              <a:gd name="T3" fmla="*/ 2147483647 h 159"/>
              <a:gd name="T4" fmla="*/ 2147483647 w 130"/>
              <a:gd name="T5" fmla="*/ 2147483647 h 159"/>
              <a:gd name="T6" fmla="*/ 2147483647 w 130"/>
              <a:gd name="T7" fmla="*/ 0 h 159"/>
              <a:gd name="T8" fmla="*/ 0 60000 65536"/>
              <a:gd name="T9" fmla="*/ 0 60000 65536"/>
              <a:gd name="T10" fmla="*/ 0 60000 65536"/>
              <a:gd name="T11" fmla="*/ 0 60000 65536"/>
              <a:gd name="T12" fmla="*/ 0 w 130"/>
              <a:gd name="T13" fmla="*/ 0 h 159"/>
              <a:gd name="T14" fmla="*/ 130 w 130"/>
              <a:gd name="T15" fmla="*/ 159 h 159"/>
            </a:gdLst>
            <a:ahLst/>
            <a:cxnLst>
              <a:cxn ang="T8">
                <a:pos x="T0" y="T1"/>
              </a:cxn>
              <a:cxn ang="T9">
                <a:pos x="T2" y="T3"/>
              </a:cxn>
              <a:cxn ang="T10">
                <a:pos x="T4" y="T5"/>
              </a:cxn>
              <a:cxn ang="T11">
                <a:pos x="T6" y="T7"/>
              </a:cxn>
            </a:cxnLst>
            <a:rect l="T12" t="T13" r="T14" b="T15"/>
            <a:pathLst>
              <a:path w="130" h="159">
                <a:moveTo>
                  <a:pt x="59" y="0"/>
                </a:moveTo>
                <a:cubicBezTo>
                  <a:pt x="36" y="10"/>
                  <a:pt x="16" y="24"/>
                  <a:pt x="0" y="42"/>
                </a:cubicBezTo>
                <a:lnTo>
                  <a:pt x="130" y="159"/>
                </a:lnTo>
                <a:lnTo>
                  <a:pt x="59" y="0"/>
                </a:lnTo>
                <a:close/>
              </a:path>
            </a:pathLst>
          </a:custGeom>
          <a:solidFill>
            <a:srgbClr val="6BA4B8"/>
          </a:solidFill>
          <a:ln w="12700">
            <a:solidFill>
              <a:srgbClr val="FFFFFF"/>
            </a:solidFill>
            <a:prstDash val="solid"/>
            <a:round/>
            <a:headEnd/>
            <a:tailEnd/>
          </a:ln>
        </p:spPr>
        <p:txBody>
          <a:bodyPr/>
          <a:lstStyle/>
          <a:p>
            <a:endParaRPr lang="en-US" dirty="0"/>
          </a:p>
        </p:txBody>
      </p:sp>
      <p:sp>
        <p:nvSpPr>
          <p:cNvPr id="50" name="Freeform 49"/>
          <p:cNvSpPr>
            <a:spLocks noChangeAspect="1"/>
          </p:cNvSpPr>
          <p:nvPr/>
        </p:nvSpPr>
        <p:spPr bwMode="auto">
          <a:xfrm>
            <a:off x="5806475" y="1589962"/>
            <a:ext cx="577850" cy="1520825"/>
          </a:xfrm>
          <a:custGeom>
            <a:avLst/>
            <a:gdLst>
              <a:gd name="T0" fmla="*/ 2147483647 w 71"/>
              <a:gd name="T1" fmla="*/ 0 h 174"/>
              <a:gd name="T2" fmla="*/ 0 w 71"/>
              <a:gd name="T3" fmla="*/ 1145915561 h 174"/>
              <a:gd name="T4" fmla="*/ 2147483647 w 71"/>
              <a:gd name="T5" fmla="*/ 2147483647 h 174"/>
              <a:gd name="T6" fmla="*/ 2147483647 w 71"/>
              <a:gd name="T7" fmla="*/ 0 h 174"/>
              <a:gd name="T8" fmla="*/ 0 60000 65536"/>
              <a:gd name="T9" fmla="*/ 0 60000 65536"/>
              <a:gd name="T10" fmla="*/ 0 60000 65536"/>
              <a:gd name="T11" fmla="*/ 0 60000 65536"/>
              <a:gd name="T12" fmla="*/ 0 w 71"/>
              <a:gd name="T13" fmla="*/ 0 h 174"/>
              <a:gd name="T14" fmla="*/ 71 w 71"/>
              <a:gd name="T15" fmla="*/ 174 h 174"/>
            </a:gdLst>
            <a:ahLst/>
            <a:cxnLst>
              <a:cxn ang="T8">
                <a:pos x="T0" y="T1"/>
              </a:cxn>
              <a:cxn ang="T9">
                <a:pos x="T2" y="T3"/>
              </a:cxn>
              <a:cxn ang="T10">
                <a:pos x="T4" y="T5"/>
              </a:cxn>
              <a:cxn ang="T11">
                <a:pos x="T6" y="T7"/>
              </a:cxn>
            </a:cxnLst>
            <a:rect l="T12" t="T13" r="T14" b="T15"/>
            <a:pathLst>
              <a:path w="71" h="174">
                <a:moveTo>
                  <a:pt x="70" y="0"/>
                </a:moveTo>
                <a:cubicBezTo>
                  <a:pt x="46" y="0"/>
                  <a:pt x="22" y="5"/>
                  <a:pt x="0" y="15"/>
                </a:cubicBezTo>
                <a:lnTo>
                  <a:pt x="71" y="174"/>
                </a:lnTo>
                <a:lnTo>
                  <a:pt x="70" y="0"/>
                </a:lnTo>
                <a:close/>
              </a:path>
            </a:pathLst>
          </a:custGeom>
          <a:solidFill>
            <a:srgbClr val="DAAA00"/>
          </a:solidFill>
          <a:ln w="12700">
            <a:solidFill>
              <a:srgbClr val="FFFFFF"/>
            </a:solidFill>
            <a:prstDash val="solid"/>
            <a:round/>
            <a:headEnd/>
            <a:tailEnd/>
          </a:ln>
        </p:spPr>
        <p:txBody>
          <a:bodyPr/>
          <a:lstStyle/>
          <a:p>
            <a:endParaRPr lang="en-US" dirty="0"/>
          </a:p>
        </p:txBody>
      </p:sp>
    </p:spTree>
    <p:extLst>
      <p:ext uri="{BB962C8B-B14F-4D97-AF65-F5344CB8AC3E}">
        <p14:creationId xmlns:p14="http://schemas.microsoft.com/office/powerpoint/2010/main" val="3634378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0 L -0.02795 -0.02431 " pathEditMode="relative" rAng="0" ptsTypes="AA">
                                      <p:cBhvr>
                                        <p:cTn id="6" dur="1000" fill="hold"/>
                                        <p:tgtEl>
                                          <p:spTgt spid="43"/>
                                        </p:tgtEl>
                                        <p:attrNameLst>
                                          <p:attrName>ppt_x</p:attrName>
                                          <p:attrName>ppt_y</p:attrName>
                                        </p:attrNameLst>
                                      </p:cBhvr>
                                      <p:rCtr x="-14" y="-12"/>
                                    </p:animMotion>
                                  </p:childTnLst>
                                </p:cTn>
                              </p:par>
                            </p:childTnLst>
                          </p:cTn>
                        </p:par>
                        <p:par>
                          <p:cTn id="7" fill="hold">
                            <p:stCondLst>
                              <p:cond delay="1000"/>
                            </p:stCondLst>
                            <p:childTnLst>
                              <p:par>
                                <p:cTn id="8" presetID="10" presetClass="exit" presetSubtype="0" fill="hold" grpId="1" nodeType="afterEffect">
                                  <p:stCondLst>
                                    <p:cond delay="0"/>
                                  </p:stCondLst>
                                  <p:childTnLst>
                                    <p:animEffect transition="out" filter="fade">
                                      <p:cBhvr>
                                        <p:cTn id="9" dur="1000"/>
                                        <p:tgtEl>
                                          <p:spTgt spid="43"/>
                                        </p:tgtEl>
                                      </p:cBhvr>
                                    </p:animEffect>
                                    <p:set>
                                      <p:cBhvr>
                                        <p:cTn id="10" dur="1" fill="hold">
                                          <p:stCondLst>
                                            <p:cond delay="999"/>
                                          </p:stCondLst>
                                        </p:cTn>
                                        <p:tgtEl>
                                          <p:spTgt spid="43"/>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1000"/>
                                        <p:tgtEl>
                                          <p:spTgt spid="4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1000"/>
                                        <p:tgtEl>
                                          <p:spTgt spid="4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fade">
                                      <p:cBhvr>
                                        <p:cTn id="25" dur="1000"/>
                                        <p:tgtEl>
                                          <p:spTgt spid="50"/>
                                        </p:tgtEl>
                                      </p:cBhvr>
                                    </p:animEffect>
                                  </p:childTnLst>
                                </p:cTn>
                              </p:par>
                              <p:par>
                                <p:cTn id="26" presetID="10" presetClass="exit" presetSubtype="0" fill="hold" nodeType="withEffect">
                                  <p:stCondLst>
                                    <p:cond delay="0"/>
                                  </p:stCondLst>
                                  <p:childTnLst>
                                    <p:animEffect transition="out" filter="fade">
                                      <p:cBhvr>
                                        <p:cTn id="27" dur="1000"/>
                                        <p:tgtEl>
                                          <p:spTgt spid="5"/>
                                        </p:tgtEl>
                                      </p:cBhvr>
                                    </p:animEffect>
                                    <p:set>
                                      <p:cBhvr>
                                        <p:cTn id="28" dur="1" fill="hold">
                                          <p:stCondLst>
                                            <p:cond delay="999"/>
                                          </p:stCondLst>
                                        </p:cTn>
                                        <p:tgtEl>
                                          <p:spTgt spid="5"/>
                                        </p:tgtEl>
                                        <p:attrNameLst>
                                          <p:attrName>style.visibility</p:attrName>
                                        </p:attrNameLst>
                                      </p:cBhvr>
                                      <p:to>
                                        <p:strVal val="hidden"/>
                                      </p:to>
                                    </p:set>
                                  </p:childTnLst>
                                </p:cTn>
                              </p:par>
                              <p:par>
                                <p:cTn id="29" presetID="42" presetClass="path" presetSubtype="0" accel="50000" decel="50000" fill="hold" nodeType="withEffect">
                                  <p:stCondLst>
                                    <p:cond delay="0"/>
                                  </p:stCondLst>
                                  <p:childTnLst>
                                    <p:animMotion origin="layout" path="M 4.44444E-6 4.9711E-6 L 4.44444E-6 0.12 " pathEditMode="relative" rAng="0" ptsTypes="AA">
                                      <p:cBhvr>
                                        <p:cTn id="30" dur="1000" fill="hold"/>
                                        <p:tgtEl>
                                          <p:spTgt spid="5"/>
                                        </p:tgtEl>
                                        <p:attrNameLst>
                                          <p:attrName>ppt_x</p:attrName>
                                          <p:attrName>ppt_y</p:attrName>
                                        </p:attrNameLst>
                                      </p:cBhvr>
                                      <p:rCtr x="0" y="60"/>
                                    </p:animMotion>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childTnLst>
                                </p:cTn>
                              </p:par>
                              <p:par>
                                <p:cTn id="34" presetID="42" presetClass="path" presetSubtype="0" accel="50000" decel="50000" fill="hold" nodeType="withEffect">
                                  <p:stCondLst>
                                    <p:cond delay="0"/>
                                  </p:stCondLst>
                                  <p:childTnLst>
                                    <p:animMotion origin="layout" path="M 4.44444E-6 -0.04352 L 4.44444E-6 0.06412 " pathEditMode="relative" rAng="0" ptsTypes="AA">
                                      <p:cBhvr>
                                        <p:cTn id="35" dur="1000" fill="hold"/>
                                        <p:tgtEl>
                                          <p:spTgt spid="15"/>
                                        </p:tgtEl>
                                        <p:attrNameLst>
                                          <p:attrName>ppt_x</p:attrName>
                                          <p:attrName>ppt_y</p:attrName>
                                        </p:attrNameLst>
                                      </p:cBhvr>
                                      <p:rCtr x="0" y="54"/>
                                    </p:animMotion>
                                  </p:childTnLst>
                                </p:cTn>
                              </p:par>
                              <p:par>
                                <p:cTn id="36" presetID="1" presetClass="emph" presetSubtype="2" fill="hold" nodeType="withEffect">
                                  <p:stCondLst>
                                    <p:cond delay="0"/>
                                  </p:stCondLst>
                                  <p:childTnLst>
                                    <p:animClr clrSpc="rgb" dir="cw">
                                      <p:cBhvr>
                                        <p:cTn id="37" dur="1000" fill="hold"/>
                                        <p:tgtEl>
                                          <p:spTgt spid="45"/>
                                        </p:tgtEl>
                                        <p:attrNameLst>
                                          <p:attrName>fillcolor</p:attrName>
                                        </p:attrNameLst>
                                      </p:cBhvr>
                                      <p:to>
                                        <a:schemeClr val="tx1"/>
                                      </p:to>
                                    </p:animClr>
                                    <p:set>
                                      <p:cBhvr>
                                        <p:cTn id="38" dur="1000" fill="hold"/>
                                        <p:tgtEl>
                                          <p:spTgt spid="45"/>
                                        </p:tgtEl>
                                        <p:attrNameLst>
                                          <p:attrName>fill.type</p:attrName>
                                        </p:attrNameLst>
                                      </p:cBhvr>
                                      <p:to>
                                        <p:strVal val="solid"/>
                                      </p:to>
                                    </p:set>
                                    <p:set>
                                      <p:cBhvr>
                                        <p:cTn id="39" dur="1000" fill="hold"/>
                                        <p:tgtEl>
                                          <p:spTgt spid="45"/>
                                        </p:tgtEl>
                                        <p:attrNameLst>
                                          <p:attrName>fill.on</p:attrName>
                                        </p:attrNameLst>
                                      </p:cBhvr>
                                      <p:to>
                                        <p:strVal val="true"/>
                                      </p:to>
                                    </p:set>
                                  </p:childTnLst>
                                </p:cTn>
                              </p:par>
                              <p:par>
                                <p:cTn id="40" presetID="1" presetClass="emph" presetSubtype="2" fill="hold" nodeType="withEffect">
                                  <p:stCondLst>
                                    <p:cond delay="0"/>
                                  </p:stCondLst>
                                  <p:childTnLst>
                                    <p:animClr clrSpc="rgb" dir="cw">
                                      <p:cBhvr>
                                        <p:cTn id="41" dur="1000" fill="hold"/>
                                        <p:tgtEl>
                                          <p:spTgt spid="44"/>
                                        </p:tgtEl>
                                        <p:attrNameLst>
                                          <p:attrName>fillcolor</p:attrName>
                                        </p:attrNameLst>
                                      </p:cBhvr>
                                      <p:to>
                                        <a:schemeClr val="tx1"/>
                                      </p:to>
                                    </p:animClr>
                                    <p:set>
                                      <p:cBhvr>
                                        <p:cTn id="42" dur="1000" fill="hold"/>
                                        <p:tgtEl>
                                          <p:spTgt spid="44"/>
                                        </p:tgtEl>
                                        <p:attrNameLst>
                                          <p:attrName>fill.type</p:attrName>
                                        </p:attrNameLst>
                                      </p:cBhvr>
                                      <p:to>
                                        <p:strVal val="solid"/>
                                      </p:to>
                                    </p:set>
                                    <p:set>
                                      <p:cBhvr>
                                        <p:cTn id="43" dur="1000" fill="hold"/>
                                        <p:tgtEl>
                                          <p:spTgt spid="4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46" grpId="0" animBg="1"/>
      <p:bldP spid="47" grpId="0" animBg="1"/>
      <p:bldP spid="48" grpId="0" animBg="1"/>
      <p:bldP spid="49" grpId="0" animBg="1"/>
      <p:bldP spid="5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Investor types</a:t>
            </a:r>
          </a:p>
        </p:txBody>
      </p:sp>
      <p:sp>
        <p:nvSpPr>
          <p:cNvPr id="4" name="Text Placeholder 3"/>
          <p:cNvSpPr>
            <a:spLocks noGrp="1"/>
          </p:cNvSpPr>
          <p:nvPr>
            <p:ph type="body" sz="quarter" idx="10"/>
          </p:nvPr>
        </p:nvSpPr>
        <p:spPr/>
        <p:txBody>
          <a:bodyPr/>
          <a:lstStyle/>
          <a:p>
            <a:endParaRPr lang="en-US"/>
          </a:p>
        </p:txBody>
      </p:sp>
      <p:sp>
        <p:nvSpPr>
          <p:cNvPr id="5" name="Rounded Rectangle 4"/>
          <p:cNvSpPr/>
          <p:nvPr/>
        </p:nvSpPr>
        <p:spPr bwMode="auto">
          <a:xfrm>
            <a:off x="4590412" y="2484398"/>
            <a:ext cx="3821502" cy="1854679"/>
          </a:xfrm>
          <a:prstGeom prst="roundRect">
            <a:avLst/>
          </a:prstGeom>
          <a:solidFill>
            <a:srgbClr val="BA0C2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1019175"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a:ln>
                  <a:noFill/>
                </a:ln>
                <a:solidFill>
                  <a:schemeClr val="bg1"/>
                </a:solidFill>
                <a:effectLst/>
                <a:latin typeface="+mn-lt"/>
                <a:ea typeface="ＭＳ Ｐゴシック" charset="0"/>
                <a:cs typeface="ＭＳ Ｐゴシック" charset="0"/>
              </a:rPr>
              <a:t>Help me do it </a:t>
            </a:r>
          </a:p>
        </p:txBody>
      </p:sp>
      <p:sp>
        <p:nvSpPr>
          <p:cNvPr id="6" name="Rounded Rectangle 5"/>
          <p:cNvSpPr/>
          <p:nvPr/>
        </p:nvSpPr>
        <p:spPr bwMode="auto">
          <a:xfrm>
            <a:off x="532134" y="2484398"/>
            <a:ext cx="3821502" cy="1854679"/>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defTabSz="1019175"/>
            <a:r>
              <a:rPr lang="en-US" sz="2800" b="1" dirty="0">
                <a:solidFill>
                  <a:schemeClr val="bg1"/>
                </a:solidFill>
                <a:latin typeface="+mn-lt"/>
                <a:ea typeface="ＭＳ Ｐゴシック" charset="0"/>
                <a:cs typeface="ＭＳ Ｐゴシック" charset="0"/>
              </a:rPr>
              <a:t>Do it myself </a:t>
            </a:r>
          </a:p>
        </p:txBody>
      </p:sp>
      <p:sp>
        <p:nvSpPr>
          <p:cNvPr id="7" name="Rounded Rectangle 6"/>
          <p:cNvSpPr/>
          <p:nvPr/>
        </p:nvSpPr>
        <p:spPr bwMode="auto">
          <a:xfrm>
            <a:off x="4590412" y="2484397"/>
            <a:ext cx="3821502" cy="1854679"/>
          </a:xfrm>
          <a:prstGeom prst="roundRect">
            <a:avLst/>
          </a:prstGeom>
          <a:solidFill>
            <a:schemeClr val="bg1">
              <a:lumMod val="85000"/>
              <a:alpha val="68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19175"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Gotham C2 Text" charset="0"/>
              <a:ea typeface="ＭＳ Ｐゴシック" charset="0"/>
              <a:cs typeface="ＭＳ Ｐゴシック" charset="0"/>
            </a:endParaRPr>
          </a:p>
        </p:txBody>
      </p:sp>
    </p:spTree>
    <p:extLst>
      <p:ext uri="{BB962C8B-B14F-4D97-AF65-F5344CB8AC3E}">
        <p14:creationId xmlns:p14="http://schemas.microsoft.com/office/powerpoint/2010/main" val="229865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Investment options: Core funds</a:t>
            </a:r>
          </a:p>
        </p:txBody>
      </p:sp>
      <p:sp>
        <p:nvSpPr>
          <p:cNvPr id="3" name="Content Placeholder 2"/>
          <p:cNvSpPr>
            <a:spLocks noGrp="1"/>
          </p:cNvSpPr>
          <p:nvPr>
            <p:ph idx="1"/>
          </p:nvPr>
        </p:nvSpPr>
        <p:spPr/>
        <p:txBody>
          <a:bodyPr/>
          <a:lstStyle/>
          <a:p>
            <a:r>
              <a:rPr lang="en-US" sz="2000" dirty="0"/>
              <a:t>What are core funds?</a:t>
            </a:r>
          </a:p>
          <a:p>
            <a:pPr lvl="1"/>
            <a:r>
              <a:rPr lang="en-US" sz="1800" dirty="0"/>
              <a:t>Building blocks for investors who want a custom portfolio</a:t>
            </a:r>
          </a:p>
          <a:p>
            <a:pPr lvl="1"/>
            <a:r>
              <a:rPr lang="en-US" sz="1800" dirty="0"/>
              <a:t>Single fund choices in multiple asset classes</a:t>
            </a:r>
          </a:p>
          <a:p>
            <a:pPr lvl="2"/>
            <a:r>
              <a:rPr lang="en-US" sz="1600" dirty="0"/>
              <a:t>Capital preservation</a:t>
            </a:r>
          </a:p>
          <a:p>
            <a:pPr lvl="2"/>
            <a:r>
              <a:rPr lang="en-US" sz="1600" dirty="0"/>
              <a:t>Bonds</a:t>
            </a:r>
          </a:p>
          <a:p>
            <a:pPr lvl="2"/>
            <a:r>
              <a:rPr lang="en-US" sz="1600" dirty="0"/>
              <a:t>Stocks</a:t>
            </a:r>
          </a:p>
          <a:p>
            <a:pPr lvl="1"/>
            <a:r>
              <a:rPr lang="en-US" sz="1800" dirty="0"/>
              <a:t>Risk ranges from low to high</a:t>
            </a:r>
          </a:p>
          <a:p>
            <a:pPr lvl="1"/>
            <a:r>
              <a:rPr lang="en-US" sz="1800" dirty="0"/>
              <a:t>Return potential ranges from low to high</a:t>
            </a:r>
          </a:p>
          <a:p>
            <a:endParaRPr lang="en-US" dirty="0"/>
          </a:p>
        </p:txBody>
      </p:sp>
    </p:spTree>
    <p:extLst>
      <p:ext uri="{BB962C8B-B14F-4D97-AF65-F5344CB8AC3E}">
        <p14:creationId xmlns:p14="http://schemas.microsoft.com/office/powerpoint/2010/main" val="2882504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Investor types</a:t>
            </a:r>
          </a:p>
        </p:txBody>
      </p:sp>
      <p:sp>
        <p:nvSpPr>
          <p:cNvPr id="4" name="Text Placeholder 3"/>
          <p:cNvSpPr>
            <a:spLocks noGrp="1"/>
          </p:cNvSpPr>
          <p:nvPr>
            <p:ph type="body" sz="quarter" idx="10"/>
          </p:nvPr>
        </p:nvSpPr>
        <p:spPr/>
        <p:txBody>
          <a:bodyPr/>
          <a:lstStyle/>
          <a:p>
            <a:endParaRPr lang="en-US"/>
          </a:p>
        </p:txBody>
      </p:sp>
      <p:sp>
        <p:nvSpPr>
          <p:cNvPr id="8" name="Rounded Rectangle 7"/>
          <p:cNvSpPr/>
          <p:nvPr/>
        </p:nvSpPr>
        <p:spPr bwMode="auto">
          <a:xfrm>
            <a:off x="4590412" y="2484398"/>
            <a:ext cx="3821502" cy="1854679"/>
          </a:xfrm>
          <a:prstGeom prst="roundRect">
            <a:avLst/>
          </a:prstGeom>
          <a:solidFill>
            <a:srgbClr val="BA0C2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1019175"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a:ln>
                  <a:noFill/>
                </a:ln>
                <a:solidFill>
                  <a:schemeClr val="bg1"/>
                </a:solidFill>
                <a:effectLst/>
                <a:latin typeface="+mn-lt"/>
                <a:ea typeface="ＭＳ Ｐゴシック" charset="0"/>
                <a:cs typeface="ＭＳ Ｐゴシック" charset="0"/>
              </a:rPr>
              <a:t>Help me do it </a:t>
            </a:r>
          </a:p>
        </p:txBody>
      </p:sp>
      <p:sp>
        <p:nvSpPr>
          <p:cNvPr id="9" name="Rounded Rectangle 8"/>
          <p:cNvSpPr/>
          <p:nvPr/>
        </p:nvSpPr>
        <p:spPr bwMode="auto">
          <a:xfrm>
            <a:off x="532134" y="2484398"/>
            <a:ext cx="3821502" cy="1854679"/>
          </a:xfrm>
          <a:prstGeom prst="round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defTabSz="1019175"/>
            <a:r>
              <a:rPr lang="en-US" sz="2800" b="1" dirty="0">
                <a:solidFill>
                  <a:schemeClr val="bg1"/>
                </a:solidFill>
                <a:latin typeface="+mn-lt"/>
                <a:ea typeface="ＭＳ Ｐゴシック" charset="0"/>
                <a:cs typeface="ＭＳ Ｐゴシック" charset="0"/>
              </a:rPr>
              <a:t>Do it myself </a:t>
            </a:r>
          </a:p>
        </p:txBody>
      </p:sp>
      <p:sp>
        <p:nvSpPr>
          <p:cNvPr id="10" name="Rounded Rectangle 9"/>
          <p:cNvSpPr/>
          <p:nvPr/>
        </p:nvSpPr>
        <p:spPr bwMode="auto">
          <a:xfrm>
            <a:off x="532134" y="2484397"/>
            <a:ext cx="3821502" cy="1854679"/>
          </a:xfrm>
          <a:prstGeom prst="roundRect">
            <a:avLst/>
          </a:prstGeom>
          <a:solidFill>
            <a:schemeClr val="bg1">
              <a:lumMod val="85000"/>
              <a:alpha val="68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019175"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Gotham C2 Text" charset="0"/>
              <a:ea typeface="ＭＳ Ｐゴシック" charset="0"/>
              <a:cs typeface="ＭＳ Ｐゴシック" charset="0"/>
            </a:endParaRPr>
          </a:p>
        </p:txBody>
      </p:sp>
    </p:spTree>
    <p:extLst>
      <p:ext uri="{BB962C8B-B14F-4D97-AF65-F5344CB8AC3E}">
        <p14:creationId xmlns:p14="http://schemas.microsoft.com/office/powerpoint/2010/main" val="2432870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par>
                                <p:cTn id="8" presetID="1"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Target date funds: </a:t>
            </a:r>
            <a:r>
              <a:rPr lang="en-US" dirty="0"/>
              <a:t>How they work</a:t>
            </a:r>
            <a:br>
              <a:rPr lang="en-US" dirty="0"/>
            </a:br>
            <a:endParaRPr lang="en-US" dirty="0"/>
          </a:p>
        </p:txBody>
      </p:sp>
      <p:sp>
        <p:nvSpPr>
          <p:cNvPr id="3" name="Content Placeholder 2"/>
          <p:cNvSpPr>
            <a:spLocks noGrp="1"/>
          </p:cNvSpPr>
          <p:nvPr>
            <p:ph idx="1"/>
          </p:nvPr>
        </p:nvSpPr>
        <p:spPr/>
        <p:txBody>
          <a:bodyPr/>
          <a:lstStyle/>
          <a:p>
            <a:r>
              <a:rPr lang="en-US" sz="2000" dirty="0"/>
              <a:t>What </a:t>
            </a:r>
            <a:r>
              <a:rPr lang="en-US" sz="2000"/>
              <a:t>are target date funds?</a:t>
            </a:r>
            <a:endParaRPr lang="en-US" sz="2000" dirty="0"/>
          </a:p>
          <a:p>
            <a:pPr lvl="1"/>
            <a:r>
              <a:rPr lang="en-US" sz="1800" dirty="0"/>
              <a:t>Made up of multiple asset classes </a:t>
            </a:r>
          </a:p>
          <a:p>
            <a:pPr lvl="1"/>
            <a:r>
              <a:rPr lang="en-US" sz="1800" dirty="0"/>
              <a:t>Professionally managed</a:t>
            </a:r>
          </a:p>
          <a:p>
            <a:pPr lvl="1"/>
            <a:r>
              <a:rPr lang="en-US" sz="1800" dirty="0"/>
              <a:t>Offer a diversified investment in a single fund</a:t>
            </a:r>
          </a:p>
          <a:p>
            <a:r>
              <a:rPr lang="en-US" sz="2000" dirty="0"/>
              <a:t>These funds are meant to align with an expected retirement date</a:t>
            </a:r>
          </a:p>
          <a:p>
            <a:r>
              <a:rPr lang="en-US" sz="2000" dirty="0"/>
              <a:t>The investment allocation will change over time </a:t>
            </a:r>
          </a:p>
          <a:p>
            <a:pPr lvl="1"/>
            <a:r>
              <a:rPr lang="en-US" sz="1800" dirty="0"/>
              <a:t>Funds will become increasingly more conservative as the target retirement date approaches</a:t>
            </a:r>
          </a:p>
          <a:p>
            <a:pPr lvl="1"/>
            <a:r>
              <a:rPr lang="en-US" sz="1800" dirty="0"/>
              <a:t>Participants may choose to invest in any of </a:t>
            </a:r>
            <a:r>
              <a:rPr lang="en-US" sz="1800"/>
              <a:t>the target date funds </a:t>
            </a:r>
            <a:r>
              <a:rPr lang="en-US" sz="1800" dirty="0"/>
              <a:t>or any other investments in the lineup</a:t>
            </a:r>
          </a:p>
          <a:p>
            <a:pPr lvl="1"/>
            <a:r>
              <a:rPr lang="en-US" sz="1800" dirty="0"/>
              <a:t>As with all investments, the principal value of the fund(s) is not guaranteed at any time, including at the target date</a:t>
            </a:r>
          </a:p>
          <a:p>
            <a:endParaRPr lang="en-US" dirty="0"/>
          </a:p>
        </p:txBody>
      </p:sp>
    </p:spTree>
    <p:extLst>
      <p:ext uri="{BB962C8B-B14F-4D97-AF65-F5344CB8AC3E}">
        <p14:creationId xmlns:p14="http://schemas.microsoft.com/office/powerpoint/2010/main" val="4240118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1"/>
          </p:nvPr>
        </p:nvSpPr>
        <p:spPr>
          <a:xfrm>
            <a:off x="4585648" y="1578360"/>
            <a:ext cx="4281905" cy="4084253"/>
          </a:xfrm>
        </p:spPr>
        <p:txBody>
          <a:bodyPr/>
          <a:lstStyle/>
          <a:p>
            <a:r>
              <a:rPr lang="en-US" sz="2000" dirty="0">
                <a:solidFill>
                  <a:srgbClr val="BA0C2F"/>
                </a:solidFill>
              </a:rPr>
              <a:t>Your service provider </a:t>
            </a:r>
          </a:p>
          <a:p>
            <a:pPr lvl="1"/>
            <a:r>
              <a:rPr lang="en-US" sz="1600" dirty="0"/>
              <a:t>We define success as helping people like you work toward replacing — for life — the income they earned while working.</a:t>
            </a:r>
          </a:p>
          <a:p>
            <a:r>
              <a:rPr lang="en-US" sz="2000" dirty="0">
                <a:solidFill>
                  <a:srgbClr val="003087"/>
                </a:solidFill>
              </a:rPr>
              <a:t>Responsibilities</a:t>
            </a:r>
          </a:p>
          <a:p>
            <a:pPr lvl="1"/>
            <a:r>
              <a:rPr lang="en-US" sz="1600" dirty="0"/>
              <a:t>Receiving your payroll contributions</a:t>
            </a:r>
          </a:p>
          <a:p>
            <a:pPr lvl="1"/>
            <a:r>
              <a:rPr lang="en-US" sz="1600" dirty="0"/>
              <a:t>Tracking your account balances</a:t>
            </a:r>
          </a:p>
          <a:p>
            <a:pPr lvl="1"/>
            <a:r>
              <a:rPr lang="en-US" sz="1600" dirty="0"/>
              <a:t>Providing ongoing communication and education</a:t>
            </a:r>
          </a:p>
          <a:p>
            <a:pPr lvl="1"/>
            <a:r>
              <a:rPr lang="en-US" sz="1600" dirty="0"/>
              <a:t>Providing your quarterly statements</a:t>
            </a:r>
          </a:p>
          <a:p>
            <a:pPr lvl="1"/>
            <a:r>
              <a:rPr lang="en-US" sz="1600" dirty="0"/>
              <a:t>Providing customer support </a:t>
            </a:r>
          </a:p>
          <a:p>
            <a:pPr lvl="1"/>
            <a:endParaRPr lang="en-US" sz="1600" dirty="0"/>
          </a:p>
          <a:p>
            <a:endParaRPr lang="en-US" dirty="0"/>
          </a:p>
        </p:txBody>
      </p:sp>
      <p:sp>
        <p:nvSpPr>
          <p:cNvPr id="2" name="Title 1"/>
          <p:cNvSpPr>
            <a:spLocks noGrp="1"/>
          </p:cNvSpPr>
          <p:nvPr>
            <p:ph type="title"/>
          </p:nvPr>
        </p:nvSpPr>
        <p:spPr/>
        <p:txBody>
          <a:bodyPr/>
          <a:lstStyle/>
          <a:p>
            <a:r>
              <a:rPr lang="en-US" dirty="0"/>
              <a:t>Who is Empower Retirement?</a:t>
            </a:r>
          </a:p>
        </p:txBody>
      </p:sp>
      <p:pic>
        <p:nvPicPr>
          <p:cNvPr id="18" name="Content Placeholder 1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9900" y="2628883"/>
            <a:ext cx="3883025" cy="1982821"/>
          </a:xfrm>
          <a:prstGeom prst="rect">
            <a:avLst/>
          </a:prstGeom>
        </p:spPr>
      </p:pic>
    </p:spTree>
    <p:extLst>
      <p:ext uri="{BB962C8B-B14F-4D97-AF65-F5344CB8AC3E}">
        <p14:creationId xmlns:p14="http://schemas.microsoft.com/office/powerpoint/2010/main" val="1606064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Target date funds: </a:t>
            </a:r>
            <a:r>
              <a:rPr lang="en-US" dirty="0"/>
              <a:t>Sample asset allocation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007611705"/>
              </p:ext>
            </p:extLst>
          </p:nvPr>
        </p:nvGraphicFramePr>
        <p:xfrm>
          <a:off x="347070" y="1577975"/>
          <a:ext cx="8229600" cy="40767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Placeholder 3"/>
          <p:cNvSpPr txBox="1">
            <a:spLocks/>
          </p:cNvSpPr>
          <p:nvPr/>
        </p:nvSpPr>
        <p:spPr bwMode="auto">
          <a:xfrm>
            <a:off x="457200" y="6583680"/>
            <a:ext cx="7207135" cy="21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b" anchorCtr="0" compatLnSpc="1">
            <a:prstTxWarp prst="textNoShape">
              <a:avLst/>
            </a:prstTxWarp>
          </a:bodyPr>
          <a:lstStyle>
            <a:lvl1pPr marL="0" indent="0" algn="l" defTabSz="914608" rtl="0" eaLnBrk="1" fontAlgn="base" hangingPunct="1">
              <a:lnSpc>
                <a:spcPct val="100000"/>
              </a:lnSpc>
              <a:spcBef>
                <a:spcPts val="0"/>
              </a:spcBef>
              <a:spcAft>
                <a:spcPts val="359"/>
              </a:spcAft>
              <a:buClr>
                <a:srgbClr val="55565A"/>
              </a:buClr>
              <a:buSzPct val="85000"/>
              <a:buFont typeface="Arial" panose="020B0604020202020204" pitchFamily="34" charset="0"/>
              <a:buNone/>
              <a:defRPr sz="8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8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6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2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a:lstStyle>
          <a:p>
            <a:pPr defTabSz="817130" eaLnBrk="0" hangingPunct="0">
              <a:spcBef>
                <a:spcPct val="50000"/>
              </a:spcBef>
              <a:spcAft>
                <a:spcPct val="0"/>
              </a:spcAft>
              <a:buClrTx/>
              <a:buSzTx/>
            </a:pPr>
            <a:r>
              <a:rPr lang="en-US" sz="1200" kern="1200" dirty="0"/>
              <a:t>FOR ILLUSTRATIVE PURPOSES ONLY. Intended to illustrate possible investment portfolio allocations that represent an investment strategy based on risk and return. This is not intended as financial planning or investment advice.</a:t>
            </a:r>
          </a:p>
        </p:txBody>
      </p:sp>
    </p:spTree>
    <p:extLst>
      <p:ext uri="{BB962C8B-B14F-4D97-AF65-F5344CB8AC3E}">
        <p14:creationId xmlns:p14="http://schemas.microsoft.com/office/powerpoint/2010/main" val="631802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Empower Retirement Advisory Services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78282132"/>
              </p:ext>
            </p:extLst>
          </p:nvPr>
        </p:nvGraphicFramePr>
        <p:xfrm>
          <a:off x="469900" y="1577975"/>
          <a:ext cx="8059951" cy="3908427"/>
        </p:xfrm>
        <a:graphic>
          <a:graphicData uri="http://schemas.openxmlformats.org/drawingml/2006/table">
            <a:tbl>
              <a:tblPr firstRow="1" bandRow="1">
                <a:tableStyleId>{5C22544A-7EE6-4342-B048-85BDC9FD1C3A}</a:tableStyleId>
              </a:tblPr>
              <a:tblGrid>
                <a:gridCol w="1955344">
                  <a:extLst>
                    <a:ext uri="{9D8B030D-6E8A-4147-A177-3AD203B41FA5}">
                      <a16:colId xmlns:a16="http://schemas.microsoft.com/office/drawing/2014/main" val="20000"/>
                    </a:ext>
                  </a:extLst>
                </a:gridCol>
                <a:gridCol w="6104607">
                  <a:extLst>
                    <a:ext uri="{9D8B030D-6E8A-4147-A177-3AD203B41FA5}">
                      <a16:colId xmlns:a16="http://schemas.microsoft.com/office/drawing/2014/main" val="20001"/>
                    </a:ext>
                  </a:extLst>
                </a:gridCol>
              </a:tblGrid>
              <a:tr h="552567">
                <a:tc>
                  <a:txBody>
                    <a:bodyPr/>
                    <a:lstStyle/>
                    <a:p>
                      <a:pPr algn="ctr"/>
                      <a:r>
                        <a:rPr lang="en-US" sz="2000" dirty="0"/>
                        <a:t>Service</a:t>
                      </a:r>
                    </a:p>
                  </a:txBody>
                  <a:tcPr marL="92855" marR="92855" anchor="ctr"/>
                </a:tc>
                <a:tc>
                  <a:txBody>
                    <a:bodyPr/>
                    <a:lstStyle/>
                    <a:p>
                      <a:pPr algn="ctr"/>
                      <a:r>
                        <a:rPr lang="en-US" sz="2000" dirty="0"/>
                        <a:t>Summary </a:t>
                      </a:r>
                    </a:p>
                  </a:txBody>
                  <a:tcPr marL="92855" marR="92855" anchor="ctr"/>
                </a:tc>
                <a:extLst>
                  <a:ext uri="{0D108BD9-81ED-4DB2-BD59-A6C34878D82A}">
                    <a16:rowId xmlns:a16="http://schemas.microsoft.com/office/drawing/2014/main" val="10000"/>
                  </a:ext>
                </a:extLst>
              </a:tr>
              <a:tr h="1402670">
                <a:tc>
                  <a:txBody>
                    <a:bodyPr/>
                    <a:lstStyle/>
                    <a:p>
                      <a:pPr algn="ctr"/>
                      <a:r>
                        <a:rPr lang="en-US" sz="2000" b="1" kern="1200" dirty="0">
                          <a:solidFill>
                            <a:schemeClr val="bg1"/>
                          </a:solidFill>
                          <a:latin typeface="+mn-lt"/>
                          <a:ea typeface="+mn-ea"/>
                          <a:cs typeface="+mn-cs"/>
                        </a:rPr>
                        <a:t>Online Advice</a:t>
                      </a:r>
                    </a:p>
                  </a:txBody>
                  <a:tcPr marL="92855" marR="92855" anchor="ctr">
                    <a:solidFill>
                      <a:srgbClr val="002554"/>
                    </a:solidFill>
                  </a:tcPr>
                </a:tc>
                <a:tc>
                  <a:txBody>
                    <a:bodyPr/>
                    <a:lstStyle/>
                    <a:p>
                      <a:pPr algn="ctr"/>
                      <a:r>
                        <a:rPr lang="en-US" sz="1800" dirty="0"/>
                        <a:t>Provides specific fund recommendations </a:t>
                      </a:r>
                    </a:p>
                    <a:p>
                      <a:pPr marL="0" marR="0" indent="0" algn="ctr" defTabSz="410291" rtl="0" eaLnBrk="1" fontAlgn="auto" latinLnBrk="0" hangingPunct="1">
                        <a:lnSpc>
                          <a:spcPct val="100000"/>
                        </a:lnSpc>
                        <a:spcBef>
                          <a:spcPts val="0"/>
                        </a:spcBef>
                        <a:spcAft>
                          <a:spcPts val="0"/>
                        </a:spcAft>
                        <a:buClrTx/>
                        <a:buSzTx/>
                        <a:buFontTx/>
                        <a:buNone/>
                        <a:tabLst/>
                        <a:defRPr/>
                      </a:pPr>
                      <a:r>
                        <a:rPr lang="en-US" sz="1800" dirty="0"/>
                        <a:t>(</a:t>
                      </a:r>
                      <a:r>
                        <a:rPr lang="en-US" sz="1600" kern="1200" dirty="0">
                          <a:solidFill>
                            <a:schemeClr val="dk1"/>
                          </a:solidFill>
                          <a:latin typeface="+mn-lt"/>
                          <a:ea typeface="+mn-ea"/>
                          <a:cs typeface="+mn-cs"/>
                        </a:rPr>
                        <a:t>Offered at no additional cost to you)</a:t>
                      </a:r>
                    </a:p>
                  </a:txBody>
                  <a:tcPr marL="92855" marR="92855" anchor="ctr"/>
                </a:tc>
                <a:extLst>
                  <a:ext uri="{0D108BD9-81ED-4DB2-BD59-A6C34878D82A}">
                    <a16:rowId xmlns:a16="http://schemas.microsoft.com/office/drawing/2014/main" val="10001"/>
                  </a:ext>
                </a:extLst>
              </a:tr>
              <a:tr h="1275154">
                <a:tc>
                  <a:txBody>
                    <a:bodyPr/>
                    <a:lstStyle/>
                    <a:p>
                      <a:pPr algn="ctr"/>
                      <a:r>
                        <a:rPr lang="en-US" sz="2000" b="1" kern="1200" dirty="0">
                          <a:solidFill>
                            <a:schemeClr val="bg1"/>
                          </a:solidFill>
                          <a:latin typeface="+mn-lt"/>
                          <a:ea typeface="+mn-ea"/>
                          <a:cs typeface="+mn-cs"/>
                        </a:rPr>
                        <a:t>My Total </a:t>
                      </a:r>
                      <a:r>
                        <a:rPr lang="en-US" sz="2000" b="1" kern="1200" dirty="0" err="1">
                          <a:solidFill>
                            <a:schemeClr val="bg1"/>
                          </a:solidFill>
                          <a:latin typeface="+mn-lt"/>
                          <a:ea typeface="+mn-ea"/>
                          <a:cs typeface="+mn-cs"/>
                        </a:rPr>
                        <a:t>Retirement</a:t>
                      </a:r>
                      <a:r>
                        <a:rPr lang="en-US" sz="2000" b="1" kern="1200" baseline="30000" dirty="0" err="1">
                          <a:solidFill>
                            <a:schemeClr val="bg1"/>
                          </a:solidFill>
                          <a:latin typeface="+mn-lt"/>
                          <a:ea typeface="+mn-ea"/>
                          <a:cs typeface="+mn-cs"/>
                        </a:rPr>
                        <a:t>TM</a:t>
                      </a:r>
                      <a:r>
                        <a:rPr lang="en-US" sz="2000" b="1" kern="1200" dirty="0">
                          <a:solidFill>
                            <a:schemeClr val="bg1"/>
                          </a:solidFill>
                          <a:latin typeface="+mn-lt"/>
                          <a:ea typeface="+mn-ea"/>
                          <a:cs typeface="+mn-cs"/>
                        </a:rPr>
                        <a:t> </a:t>
                      </a:r>
                    </a:p>
                  </a:txBody>
                  <a:tcPr marL="92855" marR="92855" anchor="ctr">
                    <a:solidFill>
                      <a:srgbClr val="002554"/>
                    </a:solidFill>
                  </a:tcPr>
                </a:tc>
                <a:tc>
                  <a:txBody>
                    <a:bodyPr/>
                    <a:lstStyle/>
                    <a:p>
                      <a:pPr marL="0" marR="0" indent="0" algn="ctr" defTabSz="410291"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mn-lt"/>
                          <a:ea typeface="+mn-ea"/>
                          <a:cs typeface="+mn-cs"/>
                        </a:rPr>
                        <a:t>Provides ongoing professional asset management, ongoing communication and direct support for a fee based on a percentage of your account balance.</a:t>
                      </a:r>
                    </a:p>
                  </a:txBody>
                  <a:tcPr marL="92855" marR="92855" anchor="ctr"/>
                </a:tc>
                <a:extLst>
                  <a:ext uri="{0D108BD9-81ED-4DB2-BD59-A6C34878D82A}">
                    <a16:rowId xmlns:a16="http://schemas.microsoft.com/office/drawing/2014/main" val="10002"/>
                  </a:ext>
                </a:extLst>
              </a:tr>
              <a:tr h="678036">
                <a:tc gridSpan="2">
                  <a:txBody>
                    <a:bodyPr/>
                    <a:lstStyle/>
                    <a:p>
                      <a:pPr marL="0" marR="0" indent="0" algn="ctr" defTabSz="410291" rtl="0" eaLnBrk="1" fontAlgn="auto" latinLnBrk="0" hangingPunct="1">
                        <a:lnSpc>
                          <a:spcPct val="100000"/>
                        </a:lnSpc>
                        <a:spcBef>
                          <a:spcPts val="0"/>
                        </a:spcBef>
                        <a:spcAft>
                          <a:spcPts val="0"/>
                        </a:spcAft>
                        <a:buClrTx/>
                        <a:buSzTx/>
                        <a:buFontTx/>
                        <a:buNone/>
                        <a:tabLst/>
                        <a:defRPr/>
                      </a:pPr>
                      <a:r>
                        <a:rPr lang="en-US" sz="1200" b="1" kern="1200" dirty="0">
                          <a:solidFill>
                            <a:schemeClr val="bg1"/>
                          </a:solidFill>
                          <a:latin typeface="+mn-lt"/>
                          <a:ea typeface="+mn-ea"/>
                          <a:cs typeface="+mn-cs"/>
                        </a:rPr>
                        <a:t>There is no guarantee provided by any party that participation in any of the advisory services will result in a profit.</a:t>
                      </a:r>
                      <a:endParaRPr lang="en-US" sz="1200" b="1" i="0" u="none" strike="noStrike" kern="1200" baseline="0" dirty="0">
                        <a:solidFill>
                          <a:schemeClr val="bg1"/>
                        </a:solidFill>
                        <a:latin typeface="+mn-lt"/>
                        <a:ea typeface="+mn-ea"/>
                        <a:cs typeface="+mn-cs"/>
                      </a:endParaRPr>
                    </a:p>
                  </a:txBody>
                  <a:tcPr marL="92855" marR="92855" anchor="ctr">
                    <a:solidFill>
                      <a:srgbClr val="002554"/>
                    </a:solidFill>
                  </a:tcPr>
                </a:tc>
                <a:tc hMerge="1">
                  <a:txBody>
                    <a:bodyPr/>
                    <a:lstStyle/>
                    <a:p>
                      <a:pPr marL="0" marR="0" indent="0" algn="ctr" defTabSz="410291" rtl="0" eaLnBrk="1" fontAlgn="auto" latinLnBrk="0" hangingPunct="1">
                        <a:lnSpc>
                          <a:spcPct val="100000"/>
                        </a:lnSpc>
                        <a:spcBef>
                          <a:spcPts val="0"/>
                        </a:spcBef>
                        <a:spcAft>
                          <a:spcPts val="0"/>
                        </a:spcAft>
                        <a:buClrTx/>
                        <a:buSzTx/>
                        <a:buFontTx/>
                        <a:buNone/>
                        <a:tabLst/>
                        <a:defRPr/>
                      </a:pPr>
                      <a:endParaRPr lang="en-US" sz="1800" kern="1200" dirty="0">
                        <a:solidFill>
                          <a:schemeClr val="dk1"/>
                        </a:solidFill>
                        <a:latin typeface="+mn-lt"/>
                        <a:ea typeface="+mn-ea"/>
                        <a:cs typeface="+mn-cs"/>
                      </a:endParaRPr>
                    </a:p>
                  </a:txBody>
                  <a:tcPr marL="92855" marR="92855" anchor="ctr"/>
                </a:tc>
                <a:extLst>
                  <a:ext uri="{0D108BD9-81ED-4DB2-BD59-A6C34878D82A}">
                    <a16:rowId xmlns:a16="http://schemas.microsoft.com/office/drawing/2014/main" val="10003"/>
                  </a:ext>
                </a:extLst>
              </a:tr>
            </a:tbl>
          </a:graphicData>
        </a:graphic>
      </p:graphicFrame>
      <p:sp>
        <p:nvSpPr>
          <p:cNvPr id="3" name="Text Placeholder 2"/>
          <p:cNvSpPr>
            <a:spLocks noGrp="1"/>
          </p:cNvSpPr>
          <p:nvPr>
            <p:ph type="body" sz="quarter" idx="10"/>
          </p:nvPr>
        </p:nvSpPr>
        <p:spPr>
          <a:xfrm>
            <a:off x="469609" y="6220933"/>
            <a:ext cx="7207135" cy="218232"/>
          </a:xfrm>
        </p:spPr>
        <p:txBody>
          <a:bodyPr/>
          <a:lstStyle/>
          <a:p>
            <a:r>
              <a:rPr lang="en-US" sz="1200" dirty="0"/>
              <a:t>Online Advice and My Total </a:t>
            </a:r>
            <a:r>
              <a:rPr lang="en-US" sz="1200" dirty="0" err="1"/>
              <a:t>Retirement</a:t>
            </a:r>
            <a:r>
              <a:rPr lang="en-US" sz="1200" baseline="30000" dirty="0" err="1"/>
              <a:t>TM</a:t>
            </a:r>
            <a:r>
              <a:rPr lang="en-US" sz="1200" dirty="0"/>
              <a:t> are part of the Empower Retirement Advisory Services offered by Advised Assets Group, LLC, a registered investment adviser.</a:t>
            </a:r>
          </a:p>
        </p:txBody>
      </p:sp>
      <p:sp>
        <p:nvSpPr>
          <p:cNvPr id="6" name="TextBox 5">
            <a:hlinkClick r:id="" action="ppaction://noaction"/>
          </p:cNvPr>
          <p:cNvSpPr txBox="1"/>
          <p:nvPr/>
        </p:nvSpPr>
        <p:spPr>
          <a:xfrm>
            <a:off x="7246961" y="5486402"/>
            <a:ext cx="1897039" cy="1384995"/>
          </a:xfrm>
          <a:prstGeom prst="rect">
            <a:avLst/>
          </a:prstGeom>
          <a:noFill/>
        </p:spPr>
        <p:txBody>
          <a:bodyPr wrap="square" rtlCol="0">
            <a:spAutoFit/>
          </a:bodyPr>
          <a:lstStyle/>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p:txBody>
      </p:sp>
      <p:sp>
        <p:nvSpPr>
          <p:cNvPr id="7" name="TextBox 6"/>
          <p:cNvSpPr txBox="1"/>
          <p:nvPr/>
        </p:nvSpPr>
        <p:spPr>
          <a:xfrm>
            <a:off x="397161" y="6459772"/>
            <a:ext cx="3182587" cy="276999"/>
          </a:xfrm>
          <a:prstGeom prst="rect">
            <a:avLst/>
          </a:prstGeom>
          <a:noFill/>
        </p:spPr>
        <p:txBody>
          <a:bodyPr wrap="square" rtlCol="0">
            <a:spAutoFit/>
          </a:bodyPr>
          <a:lstStyle/>
          <a:p>
            <a:pPr algn="l"/>
            <a:r>
              <a:rPr lang="en-US" sz="1200" dirty="0">
                <a:solidFill>
                  <a:srgbClr val="55565A"/>
                </a:solidFill>
                <a:latin typeface="+mn-lt"/>
              </a:rPr>
              <a:t>AM699045-1218</a:t>
            </a:r>
          </a:p>
        </p:txBody>
      </p:sp>
    </p:spTree>
    <p:extLst>
      <p:ext uri="{BB962C8B-B14F-4D97-AF65-F5344CB8AC3E}">
        <p14:creationId xmlns:p14="http://schemas.microsoft.com/office/powerpoint/2010/main" val="3795461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50568" y="2009775"/>
            <a:ext cx="6068264" cy="3652838"/>
          </a:xfrm>
          <a:ln>
            <a:solidFill>
              <a:schemeClr val="accent1"/>
            </a:solidFill>
          </a:ln>
        </p:spPr>
      </p:pic>
      <p:sp>
        <p:nvSpPr>
          <p:cNvPr id="3" name="Title 2"/>
          <p:cNvSpPr>
            <a:spLocks noGrp="1"/>
          </p:cNvSpPr>
          <p:nvPr>
            <p:ph type="title"/>
          </p:nvPr>
        </p:nvSpPr>
        <p:spPr/>
        <p:txBody>
          <a:bodyPr/>
          <a:lstStyle/>
          <a:p>
            <a:r>
              <a:rPr lang="en-US" dirty="0"/>
              <a:t>Demonstration: </a:t>
            </a:r>
            <a:br>
              <a:rPr lang="en-US"/>
            </a:br>
            <a:r>
              <a:rPr lang="en-US" sz="2800" b="1"/>
              <a:t>www.empowermyretirement.com</a:t>
            </a:r>
            <a:endParaRPr lang="en-US" sz="2800" dirty="0"/>
          </a:p>
        </p:txBody>
      </p:sp>
      <p:sp>
        <p:nvSpPr>
          <p:cNvPr id="7" name="Text Placeholder 4"/>
          <p:cNvSpPr txBox="1">
            <a:spLocks/>
          </p:cNvSpPr>
          <p:nvPr/>
        </p:nvSpPr>
        <p:spPr bwMode="auto">
          <a:xfrm>
            <a:off x="622009" y="6068961"/>
            <a:ext cx="7207135" cy="21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b" anchorCtr="0" compatLnSpc="1">
            <a:prstTxWarp prst="textNoShape">
              <a:avLst/>
            </a:prstTxWarp>
          </a:bodyPr>
          <a:lstStyle>
            <a:lvl1pPr marL="0" indent="0" algn="l" defTabSz="914608" rtl="0" eaLnBrk="1" fontAlgn="base" hangingPunct="1">
              <a:lnSpc>
                <a:spcPct val="100000"/>
              </a:lnSpc>
              <a:spcBef>
                <a:spcPts val="0"/>
              </a:spcBef>
              <a:spcAft>
                <a:spcPts val="359"/>
              </a:spcAft>
              <a:buClr>
                <a:srgbClr val="55565A"/>
              </a:buClr>
              <a:buSzPct val="85000"/>
              <a:buFont typeface="Arial" panose="020B0604020202020204" pitchFamily="34" charset="0"/>
              <a:buNone/>
              <a:defRPr sz="12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a:lstStyle>
          <a:p>
            <a:r>
              <a:rPr lang="en-US" kern="0"/>
              <a:t>FOR ILLUSTRATIVE PURPOSES ONLY.</a:t>
            </a:r>
            <a:endParaRPr lang="en-US" kern="0" dirty="0"/>
          </a:p>
        </p:txBody>
      </p:sp>
    </p:spTree>
    <p:extLst>
      <p:ext uri="{BB962C8B-B14F-4D97-AF65-F5344CB8AC3E}">
        <p14:creationId xmlns:p14="http://schemas.microsoft.com/office/powerpoint/2010/main" val="1107447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Me &amp; My Money </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41113" y="1577975"/>
            <a:ext cx="6487173" cy="4076700"/>
          </a:xfrm>
          <a:ln>
            <a:solidFill>
              <a:schemeClr val="tx1"/>
            </a:solidFill>
          </a:ln>
        </p:spPr>
      </p:pic>
      <p:sp>
        <p:nvSpPr>
          <p:cNvPr id="6" name="Text Placeholder 4"/>
          <p:cNvSpPr txBox="1">
            <a:spLocks/>
          </p:cNvSpPr>
          <p:nvPr/>
        </p:nvSpPr>
        <p:spPr bwMode="auto">
          <a:xfrm>
            <a:off x="622009" y="6068961"/>
            <a:ext cx="7207135" cy="21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b" anchorCtr="0" compatLnSpc="1">
            <a:prstTxWarp prst="textNoShape">
              <a:avLst/>
            </a:prstTxWarp>
          </a:bodyPr>
          <a:lstStyle>
            <a:lvl1pPr marL="0" indent="0" algn="l" defTabSz="914608" rtl="0" eaLnBrk="1" fontAlgn="base" hangingPunct="1">
              <a:lnSpc>
                <a:spcPct val="100000"/>
              </a:lnSpc>
              <a:spcBef>
                <a:spcPts val="0"/>
              </a:spcBef>
              <a:spcAft>
                <a:spcPts val="359"/>
              </a:spcAft>
              <a:buClr>
                <a:srgbClr val="55565A"/>
              </a:buClr>
              <a:buSzPct val="85000"/>
              <a:buFont typeface="Arial" panose="020B0604020202020204" pitchFamily="34" charset="0"/>
              <a:buNone/>
              <a:defRPr sz="12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a:lstStyle>
          <a:p>
            <a:r>
              <a:rPr lang="en-US" kern="0"/>
              <a:t>FOR ILLUSTRATIVE PURPOSES ONLY.</a:t>
            </a:r>
            <a:endParaRPr lang="en-US" kern="0" dirty="0"/>
          </a:p>
        </p:txBody>
      </p:sp>
    </p:spTree>
    <p:extLst>
      <p:ext uri="{BB962C8B-B14F-4D97-AF65-F5344CB8AC3E}">
        <p14:creationId xmlns:p14="http://schemas.microsoft.com/office/powerpoint/2010/main" val="16031373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Me &amp; My Money </a:t>
            </a:r>
          </a:p>
        </p:txBody>
      </p:sp>
      <p:sp>
        <p:nvSpPr>
          <p:cNvPr id="4" name="Content Placeholder 3"/>
          <p:cNvSpPr>
            <a:spLocks noGrp="1"/>
          </p:cNvSpPr>
          <p:nvPr>
            <p:ph idx="1"/>
          </p:nvPr>
        </p:nvSpPr>
        <p:spPr/>
        <p:txBody>
          <a:bodyPr/>
          <a:lstStyle/>
          <a:p>
            <a:pPr>
              <a:spcBef>
                <a:spcPts val="600"/>
              </a:spcBef>
            </a:pPr>
            <a:r>
              <a:rPr lang="en-US" sz="2000" b="0" dirty="0"/>
              <a:t>Forecast the amount of your nest egg in retirement*</a:t>
            </a:r>
          </a:p>
          <a:p>
            <a:pPr>
              <a:spcBef>
                <a:spcPts val="600"/>
              </a:spcBef>
            </a:pPr>
            <a:r>
              <a:rPr lang="en-US" sz="2000" b="0" dirty="0"/>
              <a:t>See how long your savings </a:t>
            </a:r>
            <a:r>
              <a:rPr lang="en-US" b="0" dirty="0"/>
              <a:t>may</a:t>
            </a:r>
            <a:r>
              <a:rPr lang="en-US" sz="2000" b="0" dirty="0"/>
              <a:t> last at different withdrawal rates</a:t>
            </a:r>
          </a:p>
          <a:p>
            <a:endParaRPr lang="en-US" sz="2000" dirty="0"/>
          </a:p>
        </p:txBody>
      </p:sp>
      <p:sp>
        <p:nvSpPr>
          <p:cNvPr id="2" name="Text Placeholder 1"/>
          <p:cNvSpPr>
            <a:spLocks noGrp="1"/>
          </p:cNvSpPr>
          <p:nvPr>
            <p:ph type="body" sz="quarter" idx="10"/>
          </p:nvPr>
        </p:nvSpPr>
        <p:spPr>
          <a:xfrm>
            <a:off x="469609" y="6468371"/>
            <a:ext cx="7207135" cy="218232"/>
          </a:xfrm>
        </p:spPr>
        <p:txBody>
          <a:bodyPr/>
          <a:lstStyle/>
          <a:p>
            <a:r>
              <a:rPr lang="en-US" sz="1200" dirty="0"/>
              <a:t>FOR ILLUSTRATIVE PURPOSES ONLY.</a:t>
            </a:r>
          </a:p>
          <a:p>
            <a:r>
              <a:rPr lang="en-US" sz="1200" dirty="0"/>
              <a:t>*Future balance calculations are estimates only and not a guarantee of future account value. </a:t>
            </a:r>
          </a:p>
        </p:txBody>
      </p:sp>
      <p:sp>
        <p:nvSpPr>
          <p:cNvPr id="7" name="Text Placeholder 4"/>
          <p:cNvSpPr txBox="1">
            <a:spLocks/>
          </p:cNvSpPr>
          <p:nvPr/>
        </p:nvSpPr>
        <p:spPr bwMode="auto">
          <a:xfrm>
            <a:off x="469609" y="5916561"/>
            <a:ext cx="7207135" cy="21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b" anchorCtr="0" compatLnSpc="1">
            <a:prstTxWarp prst="textNoShape">
              <a:avLst/>
            </a:prstTxWarp>
          </a:bodyPr>
          <a:lstStyle>
            <a:lvl1pPr marL="0" indent="0" algn="l" defTabSz="914608" rtl="0" eaLnBrk="1" fontAlgn="base" hangingPunct="1">
              <a:lnSpc>
                <a:spcPct val="100000"/>
              </a:lnSpc>
              <a:spcBef>
                <a:spcPts val="0"/>
              </a:spcBef>
              <a:spcAft>
                <a:spcPts val="359"/>
              </a:spcAft>
              <a:buClr>
                <a:srgbClr val="55565A"/>
              </a:buClr>
              <a:buSzPct val="85000"/>
              <a:buFont typeface="Arial" panose="020B0604020202020204" pitchFamily="34" charset="0"/>
              <a:buNone/>
              <a:defRPr sz="12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a:lstStyle>
          <a:p>
            <a:endParaRPr lang="en-US" kern="0" dirty="0"/>
          </a:p>
        </p:txBody>
      </p:sp>
      <p:sp>
        <p:nvSpPr>
          <p:cNvPr id="8" name="TextBox 7">
            <a:hlinkClick r:id="rId3" action="ppaction://hlinksldjump"/>
          </p:cNvPr>
          <p:cNvSpPr txBox="1"/>
          <p:nvPr/>
        </p:nvSpPr>
        <p:spPr>
          <a:xfrm>
            <a:off x="7246961" y="5486402"/>
            <a:ext cx="1897039" cy="1384995"/>
          </a:xfrm>
          <a:prstGeom prst="rect">
            <a:avLst/>
          </a:prstGeom>
          <a:noFill/>
        </p:spPr>
        <p:txBody>
          <a:bodyPr wrap="square" rtlCol="0">
            <a:spAutoFit/>
          </a:bodyPr>
          <a:lstStyle/>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a:p>
            <a:endParaRPr lang="en-US" sz="1400" dirty="0">
              <a:solidFill>
                <a:srgbClr val="55565A"/>
              </a:solidFill>
              <a:latin typeface="+mn-lt"/>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7234" y="2609706"/>
            <a:ext cx="6020795" cy="297579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80368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marL="0" indent="0">
              <a:buNone/>
            </a:pPr>
            <a:r>
              <a:rPr lang="en-US" dirty="0"/>
              <a:t>Mobile friendly website</a:t>
            </a:r>
          </a:p>
          <a:p>
            <a:pPr marL="0" indent="0">
              <a:buNone/>
            </a:pPr>
            <a:r>
              <a:rPr lang="en-US" dirty="0"/>
              <a:t>Access and enroll in your account</a:t>
            </a:r>
          </a:p>
          <a:p>
            <a:pPr marL="0" indent="0">
              <a:buNone/>
            </a:pPr>
            <a:r>
              <a:rPr lang="en-US" dirty="0"/>
              <a:t>Change contribution amounts</a:t>
            </a:r>
          </a:p>
          <a:p>
            <a:pPr marL="0" indent="0">
              <a:buNone/>
            </a:pPr>
            <a:r>
              <a:rPr lang="en-US" dirty="0"/>
              <a:t>Review investment options</a:t>
            </a:r>
          </a:p>
          <a:p>
            <a:pPr marL="0" indent="0">
              <a:buNone/>
            </a:pPr>
            <a:r>
              <a:rPr lang="en-US" dirty="0"/>
              <a:t>Tip: Save the website to your home screen for easy access</a:t>
            </a:r>
          </a:p>
          <a:p>
            <a:endParaRPr lang="en-US" dirty="0"/>
          </a:p>
          <a:p>
            <a:endParaRPr lang="en-US" dirty="0"/>
          </a:p>
        </p:txBody>
      </p:sp>
      <p:sp>
        <p:nvSpPr>
          <p:cNvPr id="4" name="Title 3"/>
          <p:cNvSpPr>
            <a:spLocks noGrp="1"/>
          </p:cNvSpPr>
          <p:nvPr>
            <p:ph type="title"/>
          </p:nvPr>
        </p:nvSpPr>
        <p:spPr/>
        <p:txBody>
          <a:bodyPr/>
          <a:lstStyle/>
          <a:p>
            <a:r>
              <a:rPr lang="en-US" dirty="0"/>
              <a:t>Mobile access</a:t>
            </a:r>
            <a:br>
              <a:rPr lang="en-US"/>
            </a:br>
            <a:r>
              <a:rPr lang="en-US" sz="2800" b="1"/>
              <a:t>www.empowermyretirement.com</a:t>
            </a:r>
            <a:br>
              <a:rPr lang="en-US" sz="2800" dirty="0"/>
            </a:br>
            <a:endParaRPr lang="en-US" sz="2800" dirty="0"/>
          </a:p>
        </p:txBody>
      </p:sp>
      <p:sp>
        <p:nvSpPr>
          <p:cNvPr id="7" name="Text Placeholder 10"/>
          <p:cNvSpPr>
            <a:spLocks noGrp="1"/>
          </p:cNvSpPr>
          <p:nvPr>
            <p:ph type="body" sz="quarter" idx="10"/>
          </p:nvPr>
        </p:nvSpPr>
        <p:spPr>
          <a:xfrm>
            <a:off x="469608" y="6458844"/>
            <a:ext cx="7207135" cy="218232"/>
          </a:xfrm>
        </p:spPr>
        <p:txBody>
          <a:bodyPr/>
          <a:lstStyle/>
          <a:p>
            <a:r>
              <a:rPr lang="en-US" sz="1200" dirty="0"/>
              <a:t>FOR ILLUSTRATIVE PURPOSES ONLY</a:t>
            </a:r>
          </a:p>
        </p:txBody>
      </p:sp>
      <p:pic>
        <p:nvPicPr>
          <p:cNvPr id="11" name="Content Placeholder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01643" y="1738488"/>
            <a:ext cx="2199097" cy="4350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spTree>
    <p:extLst>
      <p:ext uri="{BB962C8B-B14F-4D97-AF65-F5344CB8AC3E}">
        <p14:creationId xmlns:p14="http://schemas.microsoft.com/office/powerpoint/2010/main" val="15117057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bject 40"/>
          <p:cNvSpPr/>
          <p:nvPr/>
        </p:nvSpPr>
        <p:spPr>
          <a:xfrm>
            <a:off x="6046575" y="1828800"/>
            <a:ext cx="1374038" cy="2142769"/>
          </a:xfrm>
          <a:prstGeom prst="rect">
            <a:avLst/>
          </a:prstGeom>
          <a:blipFill>
            <a:blip r:embed="rId3" cstate="print"/>
            <a:stretch>
              <a:fillRect/>
            </a:stretch>
          </a:blipFill>
        </p:spPr>
        <p:txBody>
          <a:bodyPr wrap="square" lIns="0" tIns="0" rIns="0" bIns="0" rtlCol="0"/>
          <a:lstStyle/>
          <a:p>
            <a:endParaRPr/>
          </a:p>
        </p:txBody>
      </p:sp>
      <p:sp>
        <p:nvSpPr>
          <p:cNvPr id="13" name="object 39"/>
          <p:cNvSpPr/>
          <p:nvPr/>
        </p:nvSpPr>
        <p:spPr>
          <a:xfrm>
            <a:off x="3332333" y="1828800"/>
            <a:ext cx="1457718" cy="2534410"/>
          </a:xfrm>
          <a:prstGeom prst="rect">
            <a:avLst/>
          </a:prstGeom>
          <a:blipFill>
            <a:blip r:embed="rId4" cstate="print"/>
            <a:stretch>
              <a:fillRect/>
            </a:stretch>
          </a:blipFill>
        </p:spPr>
        <p:txBody>
          <a:bodyPr wrap="square" lIns="0" tIns="0" rIns="0" bIns="0" rtlCol="0"/>
          <a:lstStyle/>
          <a:p>
            <a:endParaRPr/>
          </a:p>
        </p:txBody>
      </p:sp>
      <p:sp>
        <p:nvSpPr>
          <p:cNvPr id="11" name="object 38"/>
          <p:cNvSpPr/>
          <p:nvPr/>
        </p:nvSpPr>
        <p:spPr>
          <a:xfrm>
            <a:off x="727672" y="1828800"/>
            <a:ext cx="1457727" cy="2534415"/>
          </a:xfrm>
          <a:prstGeom prst="rect">
            <a:avLst/>
          </a:prstGeom>
          <a:blipFill>
            <a:blip r:embed="rId5" cstate="print"/>
            <a:stretch>
              <a:fillRect/>
            </a:stretch>
          </a:blipFill>
        </p:spPr>
        <p:txBody>
          <a:bodyPr wrap="square" lIns="0" tIns="0" rIns="0" bIns="0" rtlCol="0"/>
          <a:lstStyle/>
          <a:p>
            <a:endParaRPr/>
          </a:p>
        </p:txBody>
      </p:sp>
      <p:sp>
        <p:nvSpPr>
          <p:cNvPr id="9" name="Text Placeholder 8"/>
          <p:cNvSpPr>
            <a:spLocks noGrp="1"/>
          </p:cNvSpPr>
          <p:nvPr>
            <p:ph type="body" sz="quarter" idx="10"/>
          </p:nvPr>
        </p:nvSpPr>
        <p:spPr>
          <a:xfrm>
            <a:off x="469610" y="6628529"/>
            <a:ext cx="7207135" cy="218232"/>
          </a:xfrm>
        </p:spPr>
        <p:txBody>
          <a:bodyPr/>
          <a:lstStyle/>
          <a:p>
            <a:r>
              <a:rPr lang="en-US" sz="1200" dirty="0"/>
              <a:t> FOR ILLUSTRATIVE PURPOSES ONLY. </a:t>
            </a:r>
          </a:p>
          <a:p>
            <a:r>
              <a:rPr lang="en-US" sz="1200" dirty="0"/>
              <a:t>Account management features are available on the app only.  Empower Retirement app available on Apple products only. Apple, Apple Watch, and iPhone are trademarks of Apple Inc., registered in the U.S. and other countries.</a:t>
            </a:r>
          </a:p>
        </p:txBody>
      </p:sp>
      <p:sp>
        <p:nvSpPr>
          <p:cNvPr id="5" name="Title 4"/>
          <p:cNvSpPr>
            <a:spLocks noGrp="1"/>
          </p:cNvSpPr>
          <p:nvPr>
            <p:ph type="title"/>
          </p:nvPr>
        </p:nvSpPr>
        <p:spPr/>
        <p:txBody>
          <a:bodyPr/>
          <a:lstStyle/>
          <a:p>
            <a:r>
              <a:rPr lang="en-US" dirty="0"/>
              <a:t>Empower Retirement app</a:t>
            </a:r>
            <a:br>
              <a:rPr lang="en-US" dirty="0"/>
            </a:br>
            <a:r>
              <a:rPr lang="en-US" sz="2800" dirty="0"/>
              <a:t>It puts your retirement plan at your fingertips</a:t>
            </a:r>
            <a:br>
              <a:rPr lang="en-US" dirty="0">
                <a:latin typeface="Arial Black"/>
                <a:cs typeface="Arial Black"/>
              </a:rPr>
            </a:br>
            <a:endParaRPr lang="en-US" dirty="0"/>
          </a:p>
        </p:txBody>
      </p:sp>
      <p:sp>
        <p:nvSpPr>
          <p:cNvPr id="10" name="object 35"/>
          <p:cNvSpPr txBox="1"/>
          <p:nvPr/>
        </p:nvSpPr>
        <p:spPr>
          <a:xfrm>
            <a:off x="72550" y="4389120"/>
            <a:ext cx="2767970" cy="1153329"/>
          </a:xfrm>
          <a:prstGeom prst="rect">
            <a:avLst/>
          </a:prstGeom>
        </p:spPr>
        <p:txBody>
          <a:bodyPr vert="horz" wrap="square" lIns="0" tIns="0" rIns="0" bIns="0" rtlCol="0">
            <a:spAutoFit/>
          </a:bodyPr>
          <a:lstStyle/>
          <a:p>
            <a:pPr marL="12700" marR="5080">
              <a:lnSpc>
                <a:spcPct val="120400"/>
              </a:lnSpc>
              <a:buClr>
                <a:srgbClr val="231F20"/>
              </a:buClr>
              <a:tabLst>
                <a:tab pos="127000" algn="l"/>
              </a:tabLst>
            </a:pPr>
            <a:r>
              <a:rPr sz="1600" b="1" dirty="0">
                <a:solidFill>
                  <a:srgbClr val="55565A"/>
                </a:solidFill>
                <a:latin typeface="Arial Narrow" panose="020B0606020202030204" pitchFamily="34" charset="0"/>
                <a:cs typeface="Arial" panose="020B0604020202020204" pitchFamily="34" charset="0"/>
              </a:rPr>
              <a:t>See your estimated monthly retirement income</a:t>
            </a:r>
            <a:br>
              <a:rPr lang="en-US" sz="1600" b="1" dirty="0">
                <a:solidFill>
                  <a:srgbClr val="55565A"/>
                </a:solidFill>
                <a:latin typeface="Arial Narrow" panose="020B0606020202030204" pitchFamily="34" charset="0"/>
                <a:cs typeface="Arial" panose="020B0604020202020204" pitchFamily="34" charset="0"/>
              </a:rPr>
            </a:br>
            <a:r>
              <a:rPr sz="1600" b="1" dirty="0">
                <a:solidFill>
                  <a:srgbClr val="55565A"/>
                </a:solidFill>
                <a:latin typeface="Arial Narrow" panose="020B0606020202030204" pitchFamily="34" charset="0"/>
                <a:cs typeface="Arial" panose="020B0604020202020204" pitchFamily="34" charset="0"/>
              </a:rPr>
              <a:t>Customize your </a:t>
            </a:r>
            <a:br>
              <a:rPr lang="en-US" sz="1600" b="1" dirty="0">
                <a:solidFill>
                  <a:srgbClr val="55565A"/>
                </a:solidFill>
                <a:latin typeface="Arial Narrow" panose="020B0606020202030204" pitchFamily="34" charset="0"/>
                <a:cs typeface="Arial" panose="020B0604020202020204" pitchFamily="34" charset="0"/>
              </a:rPr>
            </a:br>
            <a:r>
              <a:rPr sz="1600" b="1" dirty="0">
                <a:solidFill>
                  <a:srgbClr val="55565A"/>
                </a:solidFill>
                <a:latin typeface="Arial Narrow" panose="020B0606020202030204" pitchFamily="34" charset="0"/>
                <a:cs typeface="Arial" panose="020B0604020202020204" pitchFamily="34" charset="0"/>
              </a:rPr>
              <a:t>retirement income goal</a:t>
            </a:r>
          </a:p>
        </p:txBody>
      </p:sp>
      <p:sp>
        <p:nvSpPr>
          <p:cNvPr id="12" name="object 36"/>
          <p:cNvSpPr txBox="1"/>
          <p:nvPr/>
        </p:nvSpPr>
        <p:spPr>
          <a:xfrm>
            <a:off x="2656467" y="4389120"/>
            <a:ext cx="2809450" cy="562398"/>
          </a:xfrm>
          <a:prstGeom prst="rect">
            <a:avLst/>
          </a:prstGeom>
        </p:spPr>
        <p:txBody>
          <a:bodyPr vert="horz" wrap="square" lIns="0" tIns="0" rIns="0" bIns="0" rtlCol="0">
            <a:spAutoFit/>
          </a:bodyPr>
          <a:lstStyle/>
          <a:p>
            <a:pPr marL="12700" marR="5080">
              <a:lnSpc>
                <a:spcPct val="120400"/>
              </a:lnSpc>
              <a:buClr>
                <a:srgbClr val="231F20"/>
              </a:buClr>
              <a:tabLst>
                <a:tab pos="127000" algn="l"/>
              </a:tabLst>
            </a:pPr>
            <a:r>
              <a:rPr sz="1600" b="1" dirty="0">
                <a:solidFill>
                  <a:srgbClr val="55565A"/>
                </a:solidFill>
                <a:latin typeface="Arial Narrow" panose="020B0606020202030204" pitchFamily="34" charset="0"/>
                <a:cs typeface="Arial" panose="020B0604020202020204" pitchFamily="34" charset="0"/>
              </a:rPr>
              <a:t>Check your contributions</a:t>
            </a:r>
          </a:p>
          <a:p>
            <a:pPr marL="12700" marR="5080">
              <a:lnSpc>
                <a:spcPct val="120400"/>
              </a:lnSpc>
              <a:buClr>
                <a:srgbClr val="231F20"/>
              </a:buClr>
              <a:tabLst>
                <a:tab pos="127000" algn="l"/>
              </a:tabLst>
            </a:pPr>
            <a:r>
              <a:rPr sz="1600" b="1" dirty="0">
                <a:solidFill>
                  <a:srgbClr val="55565A"/>
                </a:solidFill>
                <a:latin typeface="Arial Narrow" panose="020B0606020202030204" pitchFamily="34" charset="0"/>
                <a:cs typeface="Arial" panose="020B0604020202020204" pitchFamily="34" charset="0"/>
              </a:rPr>
              <a:t>Increase your contribution rate</a:t>
            </a:r>
          </a:p>
        </p:txBody>
      </p:sp>
      <p:sp>
        <p:nvSpPr>
          <p:cNvPr id="14" name="object 37"/>
          <p:cNvSpPr txBox="1"/>
          <p:nvPr/>
        </p:nvSpPr>
        <p:spPr>
          <a:xfrm>
            <a:off x="5465917" y="4397309"/>
            <a:ext cx="2741351" cy="1772793"/>
          </a:xfrm>
          <a:prstGeom prst="rect">
            <a:avLst/>
          </a:prstGeom>
        </p:spPr>
        <p:txBody>
          <a:bodyPr vert="horz" wrap="square" lIns="0" tIns="0" rIns="0" bIns="0" rtlCol="0">
            <a:spAutoFit/>
          </a:bodyPr>
          <a:lstStyle/>
          <a:p>
            <a:pPr marL="12700" marR="5080">
              <a:lnSpc>
                <a:spcPct val="120400"/>
              </a:lnSpc>
              <a:buClr>
                <a:srgbClr val="231F20"/>
              </a:buClr>
              <a:tabLst>
                <a:tab pos="127000" algn="l"/>
              </a:tabLst>
            </a:pPr>
            <a:r>
              <a:rPr sz="1600" b="1" dirty="0">
                <a:solidFill>
                  <a:srgbClr val="55565A"/>
                </a:solidFill>
                <a:latin typeface="Arial Narrow" panose="020B0606020202030204" pitchFamily="34" charset="0"/>
                <a:cs typeface="Arial" panose="020B0604020202020204" pitchFamily="34" charset="0"/>
              </a:rPr>
              <a:t>View account balances and retirement income</a:t>
            </a:r>
          </a:p>
          <a:p>
            <a:pPr marL="12700" marR="5080">
              <a:lnSpc>
                <a:spcPct val="120400"/>
              </a:lnSpc>
              <a:buClr>
                <a:srgbClr val="231F20"/>
              </a:buClr>
              <a:tabLst>
                <a:tab pos="127000" algn="l"/>
              </a:tabLst>
            </a:pPr>
            <a:r>
              <a:rPr sz="1600" b="1" dirty="0">
                <a:solidFill>
                  <a:srgbClr val="55565A"/>
                </a:solidFill>
                <a:latin typeface="Arial Narrow" panose="020B0606020202030204" pitchFamily="34" charset="0"/>
                <a:cs typeface="Arial" panose="020B0604020202020204" pitchFamily="34" charset="0"/>
              </a:rPr>
              <a:t>Access balance by plan and </a:t>
            </a:r>
            <a:br>
              <a:rPr lang="en-US" sz="1600" b="1" dirty="0">
                <a:solidFill>
                  <a:srgbClr val="55565A"/>
                </a:solidFill>
                <a:latin typeface="Arial Narrow" panose="020B0606020202030204" pitchFamily="34" charset="0"/>
                <a:cs typeface="Arial" panose="020B0604020202020204" pitchFamily="34" charset="0"/>
              </a:rPr>
            </a:br>
            <a:r>
              <a:rPr sz="1600" b="1" dirty="0">
                <a:solidFill>
                  <a:srgbClr val="55565A"/>
                </a:solidFill>
                <a:latin typeface="Arial Narrow" panose="020B0606020202030204" pitchFamily="34" charset="0"/>
                <a:cs typeface="Arial" panose="020B0604020202020204" pitchFamily="34" charset="0"/>
              </a:rPr>
              <a:t>by investment</a:t>
            </a:r>
          </a:p>
          <a:p>
            <a:pPr marL="12700" marR="5080">
              <a:lnSpc>
                <a:spcPct val="120400"/>
              </a:lnSpc>
              <a:buClr>
                <a:srgbClr val="231F20"/>
              </a:buClr>
              <a:tabLst>
                <a:tab pos="127000" algn="l"/>
              </a:tabLst>
            </a:pPr>
            <a:r>
              <a:rPr sz="1600" b="1" dirty="0">
                <a:solidFill>
                  <a:srgbClr val="55565A"/>
                </a:solidFill>
                <a:latin typeface="Arial Narrow" panose="020B0606020202030204" pitchFamily="34" charset="0"/>
                <a:cs typeface="Arial" panose="020B0604020202020204" pitchFamily="34" charset="0"/>
              </a:rPr>
              <a:t>See your own </a:t>
            </a:r>
            <a:br>
              <a:rPr lang="en-US" sz="1600" b="1" dirty="0">
                <a:solidFill>
                  <a:srgbClr val="55565A"/>
                </a:solidFill>
                <a:latin typeface="Arial Narrow" panose="020B0606020202030204" pitchFamily="34" charset="0"/>
                <a:cs typeface="Arial" panose="020B0604020202020204" pitchFamily="34" charset="0"/>
              </a:rPr>
            </a:br>
            <a:r>
              <a:rPr sz="1600" b="1" dirty="0">
                <a:solidFill>
                  <a:srgbClr val="55565A"/>
                </a:solidFill>
                <a:latin typeface="Arial Narrow" panose="020B0606020202030204" pitchFamily="34" charset="0"/>
                <a:cs typeface="Arial" panose="020B0604020202020204" pitchFamily="34" charset="0"/>
              </a:rPr>
              <a:t>“Countdown to Retirement”</a:t>
            </a:r>
          </a:p>
        </p:txBody>
      </p:sp>
    </p:spTree>
    <p:extLst>
      <p:ext uri="{BB962C8B-B14F-4D97-AF65-F5344CB8AC3E}">
        <p14:creationId xmlns:p14="http://schemas.microsoft.com/office/powerpoint/2010/main" val="211260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11" grpId="0" animBg="1"/>
      <p:bldP spid="10" grpId="0"/>
      <p:bldP spid="12"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 taking action today!</a:t>
            </a:r>
            <a:br>
              <a:rPr lang="en-US" dirty="0"/>
            </a:br>
            <a:r>
              <a:rPr lang="en-US" dirty="0"/>
              <a:t> </a:t>
            </a:r>
            <a:br>
              <a:rPr lang="en-US" dirty="0"/>
            </a:br>
            <a:endParaRPr lang="en-US" dirty="0"/>
          </a:p>
        </p:txBody>
      </p:sp>
      <p:sp>
        <p:nvSpPr>
          <p:cNvPr id="3" name="Content Placeholder 2"/>
          <p:cNvSpPr>
            <a:spLocks noGrp="1"/>
          </p:cNvSpPr>
          <p:nvPr>
            <p:ph idx="1"/>
          </p:nvPr>
        </p:nvSpPr>
        <p:spPr/>
        <p:txBody>
          <a:bodyPr/>
          <a:lstStyle/>
          <a:p>
            <a:r>
              <a:rPr lang="en-US" sz="2000" dirty="0"/>
              <a:t>You may wish to consider:</a:t>
            </a:r>
          </a:p>
          <a:p>
            <a:r>
              <a:rPr lang="en-US" sz="2000" dirty="0"/>
              <a:t>Starting early</a:t>
            </a:r>
          </a:p>
          <a:p>
            <a:r>
              <a:rPr lang="en-US" sz="2000" dirty="0"/>
              <a:t>Contributing as much as you can</a:t>
            </a:r>
          </a:p>
          <a:p>
            <a:r>
              <a:rPr lang="en-US" sz="2000" dirty="0"/>
              <a:t>Spreading it around</a:t>
            </a:r>
          </a:p>
          <a:p>
            <a:r>
              <a:rPr lang="en-US" sz="2000" dirty="0"/>
              <a:t>Leaving it alone</a:t>
            </a:r>
          </a:p>
          <a:p>
            <a:r>
              <a:rPr lang="en-US" sz="2000" dirty="0"/>
              <a:t>Being patient</a:t>
            </a:r>
          </a:p>
          <a:p>
            <a:r>
              <a:rPr lang="en-US" sz="2000" dirty="0"/>
              <a:t>Exploring tools and resources</a:t>
            </a:r>
          </a:p>
        </p:txBody>
      </p:sp>
    </p:spTree>
    <p:extLst>
      <p:ext uri="{BB962C8B-B14F-4D97-AF65-F5344CB8AC3E}">
        <p14:creationId xmlns:p14="http://schemas.microsoft.com/office/powerpoint/2010/main" val="26966552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69610" y="2132091"/>
            <a:ext cx="8229600" cy="4076056"/>
          </a:xfrm>
        </p:spPr>
        <p:txBody>
          <a:bodyPr numCol="1" spcCol="164117"/>
          <a:lstStyle/>
          <a:p>
            <a:pPr marL="12700" lvl="0" defTabSz="914400" fontAlgn="auto">
              <a:lnSpc>
                <a:spcPct val="100000"/>
              </a:lnSpc>
              <a:spcBef>
                <a:spcPts val="0"/>
              </a:spcBef>
              <a:spcAft>
                <a:spcPts val="0"/>
              </a:spcAft>
              <a:buClrTx/>
              <a:buSzTx/>
            </a:pPr>
            <a:endParaRPr lang="en-US" sz="1300" b="1" kern="1200" spc="-5" dirty="0">
              <a:latin typeface="Arial Narrow"/>
              <a:ea typeface="+mn-ea"/>
              <a:cs typeface="Arial Narrow"/>
            </a:endParaRPr>
          </a:p>
          <a:p>
            <a:pPr marL="12700" lvl="0" defTabSz="914400" fontAlgn="auto">
              <a:lnSpc>
                <a:spcPct val="100000"/>
              </a:lnSpc>
              <a:spcBef>
                <a:spcPts val="0"/>
              </a:spcBef>
              <a:spcAft>
                <a:spcPts val="0"/>
              </a:spcAft>
              <a:buClrTx/>
              <a:buSzTx/>
            </a:pPr>
            <a:endParaRPr lang="en-US" sz="1300" b="1" kern="1200" spc="-5" dirty="0">
              <a:latin typeface="Arial Narrow"/>
              <a:ea typeface="+mn-ea"/>
              <a:cs typeface="Arial Narrow"/>
            </a:endParaRPr>
          </a:p>
          <a:p>
            <a:pPr marL="12700" lvl="0" defTabSz="914400" fontAlgn="auto">
              <a:lnSpc>
                <a:spcPct val="100000"/>
              </a:lnSpc>
              <a:spcBef>
                <a:spcPts val="0"/>
              </a:spcBef>
              <a:spcAft>
                <a:spcPts val="0"/>
              </a:spcAft>
              <a:buClrTx/>
              <a:buSzTx/>
            </a:pPr>
            <a:endParaRPr lang="en-US" sz="1300" b="1" kern="1200" spc="-5" dirty="0">
              <a:latin typeface="Arial Narrow"/>
              <a:ea typeface="+mn-ea"/>
              <a:cs typeface="Arial Narrow"/>
            </a:endParaRPr>
          </a:p>
          <a:p>
            <a:pPr marL="12700" lvl="0" defTabSz="914400" fontAlgn="auto">
              <a:lnSpc>
                <a:spcPct val="100000"/>
              </a:lnSpc>
              <a:spcBef>
                <a:spcPts val="0"/>
              </a:spcBef>
              <a:spcAft>
                <a:spcPts val="0"/>
              </a:spcAft>
              <a:buClrTx/>
              <a:buSzTx/>
            </a:pPr>
            <a:endParaRPr lang="en-US" sz="1300" b="1" kern="1200" spc="-5" dirty="0">
              <a:latin typeface="Arial Narrow"/>
              <a:ea typeface="+mn-ea"/>
              <a:cs typeface="Arial Narrow"/>
            </a:endParaRPr>
          </a:p>
          <a:p>
            <a:pPr marL="12700" lvl="0" defTabSz="914400" fontAlgn="auto">
              <a:lnSpc>
                <a:spcPct val="100000"/>
              </a:lnSpc>
              <a:spcBef>
                <a:spcPts val="0"/>
              </a:spcBef>
              <a:spcAft>
                <a:spcPts val="0"/>
              </a:spcAft>
              <a:buClrTx/>
              <a:buSzTx/>
            </a:pPr>
            <a:r>
              <a:rPr lang="en-US" sz="1300" b="1" kern="1200" spc="-5" dirty="0">
                <a:latin typeface="Arial Narrow"/>
                <a:cs typeface="Arial Narrow"/>
              </a:rPr>
              <a:t>Carefully consider the investment objectives, risks, fees and expenses of the annuity and/or the investment options. Contact us for a prospectus, a summary prospectus and disclosure document, as available, containing this information. Read them carefully before investing. </a:t>
            </a:r>
          </a:p>
          <a:p>
            <a:pPr marL="12700" lvl="0" defTabSz="914400" fontAlgn="auto">
              <a:lnSpc>
                <a:spcPct val="100000"/>
              </a:lnSpc>
              <a:spcBef>
                <a:spcPts val="300"/>
              </a:spcBef>
              <a:spcAft>
                <a:spcPts val="0"/>
              </a:spcAft>
              <a:buClrTx/>
              <a:buSzTx/>
            </a:pPr>
            <a:r>
              <a:rPr lang="en-US" sz="1200" b="1" dirty="0">
                <a:latin typeface="Arial Narrow"/>
                <a:cs typeface="Arial Narrow"/>
              </a:rPr>
              <a:t>Securities offered or distributed through GWFS Equities, Inc., Member FINRA/SIPC and a subsidiary of Great-West Life &amp; Annuity Insurance Company. </a:t>
            </a:r>
          </a:p>
          <a:p>
            <a:pPr marL="12700" lvl="0" defTabSz="914400" fontAlgn="auto">
              <a:lnSpc>
                <a:spcPct val="100000"/>
              </a:lnSpc>
              <a:spcBef>
                <a:spcPts val="300"/>
              </a:spcBef>
              <a:spcAft>
                <a:spcPts val="0"/>
              </a:spcAft>
              <a:buClrTx/>
              <a:buSzTx/>
            </a:pPr>
            <a:r>
              <a:rPr lang="en-US" sz="1200" spc="-10" dirty="0">
                <a:latin typeface="Arial Narrow"/>
                <a:cs typeface="Arial Narrow"/>
              </a:rPr>
              <a:t>GWFS</a:t>
            </a:r>
            <a:r>
              <a:rPr lang="en-US" sz="1200" spc="-5" dirty="0">
                <a:latin typeface="Arial Narrow"/>
                <a:cs typeface="Arial Narrow"/>
              </a:rPr>
              <a:t> </a:t>
            </a:r>
            <a:r>
              <a:rPr lang="en-US" sz="1200" dirty="0">
                <a:latin typeface="Arial Narrow"/>
                <a:cs typeface="Arial Narrow"/>
              </a:rPr>
              <a:t>Equities,</a:t>
            </a:r>
            <a:r>
              <a:rPr lang="en-US" sz="1200" spc="5" dirty="0">
                <a:latin typeface="Arial Narrow"/>
                <a:cs typeface="Arial Narrow"/>
              </a:rPr>
              <a:t> </a:t>
            </a:r>
            <a:r>
              <a:rPr lang="en-US" sz="1200" dirty="0">
                <a:latin typeface="Arial Narrow"/>
                <a:cs typeface="Arial Narrow"/>
              </a:rPr>
              <a:t>Inc.,</a:t>
            </a:r>
            <a:r>
              <a:rPr lang="en-US" sz="1200" spc="-5" dirty="0">
                <a:latin typeface="Arial Narrow"/>
                <a:cs typeface="Arial Narrow"/>
              </a:rPr>
              <a:t> </a:t>
            </a:r>
            <a:r>
              <a:rPr lang="en-US" sz="1200" dirty="0">
                <a:latin typeface="Arial Narrow"/>
                <a:cs typeface="Arial Narrow"/>
              </a:rPr>
              <a:t>or</a:t>
            </a:r>
            <a:r>
              <a:rPr lang="en-US" sz="1200" spc="-5" dirty="0">
                <a:latin typeface="Arial Narrow"/>
                <a:cs typeface="Arial Narrow"/>
              </a:rPr>
              <a:t> </a:t>
            </a:r>
            <a:r>
              <a:rPr lang="en-US" sz="1200" dirty="0">
                <a:latin typeface="Arial Narrow"/>
                <a:cs typeface="Arial Narrow"/>
              </a:rPr>
              <a:t>one</a:t>
            </a:r>
            <a:r>
              <a:rPr lang="en-US" sz="1200" spc="10" dirty="0">
                <a:latin typeface="Arial Narrow"/>
                <a:cs typeface="Arial Narrow"/>
              </a:rPr>
              <a:t> </a:t>
            </a:r>
            <a:r>
              <a:rPr lang="en-US" sz="1200" dirty="0">
                <a:latin typeface="Arial Narrow"/>
                <a:cs typeface="Arial Narrow"/>
              </a:rPr>
              <a:t>or</a:t>
            </a:r>
            <a:r>
              <a:rPr lang="en-US" sz="1200" spc="-5" dirty="0">
                <a:latin typeface="Arial Narrow"/>
                <a:cs typeface="Arial Narrow"/>
              </a:rPr>
              <a:t> </a:t>
            </a:r>
            <a:r>
              <a:rPr lang="en-US" sz="1200" dirty="0">
                <a:latin typeface="Arial Narrow"/>
                <a:cs typeface="Arial Narrow"/>
              </a:rPr>
              <a:t>more</a:t>
            </a:r>
            <a:r>
              <a:rPr lang="en-US" sz="1200" spc="5" dirty="0">
                <a:latin typeface="Arial Narrow"/>
                <a:cs typeface="Arial Narrow"/>
              </a:rPr>
              <a:t> </a:t>
            </a:r>
            <a:r>
              <a:rPr lang="en-US" sz="1200" spc="-5" dirty="0">
                <a:latin typeface="Arial Narrow"/>
                <a:cs typeface="Arial Narrow"/>
              </a:rPr>
              <a:t>o</a:t>
            </a:r>
            <a:r>
              <a:rPr lang="en-US" sz="1200" dirty="0">
                <a:latin typeface="Arial Narrow"/>
                <a:cs typeface="Arial Narrow"/>
              </a:rPr>
              <a:t>f </a:t>
            </a:r>
            <a:r>
              <a:rPr lang="en-US" sz="1200" spc="-5" dirty="0">
                <a:latin typeface="Arial Narrow"/>
                <a:cs typeface="Arial Narrow"/>
              </a:rPr>
              <a:t>it</a:t>
            </a:r>
            <a:r>
              <a:rPr lang="en-US" sz="1200" dirty="0">
                <a:latin typeface="Arial Narrow"/>
                <a:cs typeface="Arial Narrow"/>
              </a:rPr>
              <a:t>s</a:t>
            </a:r>
            <a:r>
              <a:rPr lang="en-US" sz="1200" spc="-15" dirty="0">
                <a:latin typeface="Arial Narrow"/>
                <a:cs typeface="Arial Narrow"/>
              </a:rPr>
              <a:t> </a:t>
            </a:r>
            <a:r>
              <a:rPr lang="en-US" sz="1200" spc="-5" dirty="0">
                <a:latin typeface="Arial Narrow"/>
                <a:cs typeface="Arial Narrow"/>
              </a:rPr>
              <a:t>affiliates</a:t>
            </a:r>
            <a:r>
              <a:rPr lang="en-US" sz="1200" dirty="0">
                <a:latin typeface="Arial Narrow"/>
                <a:cs typeface="Arial Narrow"/>
              </a:rPr>
              <a:t>,</a:t>
            </a:r>
            <a:r>
              <a:rPr lang="en-US" sz="1200" spc="-5" dirty="0">
                <a:latin typeface="Arial Narrow"/>
                <a:cs typeface="Arial Narrow"/>
              </a:rPr>
              <a:t> ma</a:t>
            </a:r>
            <a:r>
              <a:rPr lang="en-US" sz="1200" dirty="0">
                <a:latin typeface="Arial Narrow"/>
                <a:cs typeface="Arial Narrow"/>
              </a:rPr>
              <a:t>y </a:t>
            </a:r>
            <a:r>
              <a:rPr lang="en-US" sz="1200" spc="-5" dirty="0">
                <a:latin typeface="Arial Narrow"/>
                <a:cs typeface="Arial Narrow"/>
              </a:rPr>
              <a:t>receiv</a:t>
            </a:r>
            <a:r>
              <a:rPr lang="en-US" sz="1200" dirty="0">
                <a:latin typeface="Arial Narrow"/>
                <a:cs typeface="Arial Narrow"/>
              </a:rPr>
              <a:t>e a </a:t>
            </a:r>
            <a:r>
              <a:rPr lang="en-US" sz="1200" spc="-5" dirty="0">
                <a:latin typeface="Arial Narrow"/>
                <a:cs typeface="Arial Narrow"/>
              </a:rPr>
              <a:t>fee</a:t>
            </a:r>
            <a:r>
              <a:rPr lang="en-US" sz="1200" dirty="0">
                <a:latin typeface="Arial Narrow"/>
                <a:cs typeface="Arial Narrow"/>
              </a:rPr>
              <a:t> from</a:t>
            </a:r>
            <a:r>
              <a:rPr lang="en-US" sz="1200" spc="-5" dirty="0">
                <a:latin typeface="Arial Narrow"/>
                <a:cs typeface="Arial Narrow"/>
              </a:rPr>
              <a:t> </a:t>
            </a:r>
            <a:r>
              <a:rPr lang="en-US" sz="1200" dirty="0">
                <a:latin typeface="Arial Narrow"/>
                <a:cs typeface="Arial Narrow"/>
              </a:rPr>
              <a:t>the</a:t>
            </a:r>
            <a:r>
              <a:rPr lang="en-US" sz="1200" spc="5" dirty="0">
                <a:latin typeface="Arial Narrow"/>
                <a:cs typeface="Arial Narrow"/>
              </a:rPr>
              <a:t> </a:t>
            </a:r>
            <a:r>
              <a:rPr lang="en-US" sz="1200" dirty="0">
                <a:latin typeface="Arial Narrow"/>
                <a:cs typeface="Arial Narrow"/>
              </a:rPr>
              <a:t>investment</a:t>
            </a:r>
            <a:r>
              <a:rPr lang="en-US" sz="1200" spc="5" dirty="0">
                <a:latin typeface="Arial Narrow"/>
                <a:cs typeface="Arial Narrow"/>
              </a:rPr>
              <a:t> </a:t>
            </a:r>
            <a:r>
              <a:rPr lang="en-US" sz="1200" dirty="0">
                <a:latin typeface="Arial Narrow"/>
                <a:cs typeface="Arial Narrow"/>
              </a:rPr>
              <a:t>opti</a:t>
            </a:r>
            <a:r>
              <a:rPr lang="en-US" sz="1200" spc="-5" dirty="0">
                <a:latin typeface="Arial Narrow"/>
                <a:cs typeface="Arial Narrow"/>
              </a:rPr>
              <a:t>o</a:t>
            </a:r>
            <a:r>
              <a:rPr lang="en-US" sz="1200" dirty="0">
                <a:latin typeface="Arial Narrow"/>
                <a:cs typeface="Arial Narrow"/>
              </a:rPr>
              <a:t>n</a:t>
            </a:r>
            <a:r>
              <a:rPr lang="en-US" sz="1200" spc="5" dirty="0">
                <a:latin typeface="Arial Narrow"/>
                <a:cs typeface="Arial Narrow"/>
              </a:rPr>
              <a:t> </a:t>
            </a:r>
            <a:r>
              <a:rPr lang="en-US" sz="1200" spc="-5" dirty="0">
                <a:latin typeface="Arial Narrow"/>
                <a:cs typeface="Arial Narrow"/>
              </a:rPr>
              <a:t>provide</a:t>
            </a:r>
            <a:r>
              <a:rPr lang="en-US" sz="1200" dirty="0">
                <a:latin typeface="Arial Narrow"/>
                <a:cs typeface="Arial Narrow"/>
              </a:rPr>
              <a:t>r </a:t>
            </a:r>
            <a:r>
              <a:rPr lang="en-US" sz="1200" spc="-5" dirty="0">
                <a:latin typeface="Arial Narrow"/>
                <a:cs typeface="Arial Narrow"/>
              </a:rPr>
              <a:t>fo</a:t>
            </a:r>
            <a:r>
              <a:rPr lang="en-US" sz="1200" dirty="0">
                <a:latin typeface="Arial Narrow"/>
                <a:cs typeface="Arial Narrow"/>
              </a:rPr>
              <a:t>r</a:t>
            </a:r>
            <a:r>
              <a:rPr lang="en-US" sz="1200" spc="-5" dirty="0">
                <a:latin typeface="Arial Narrow"/>
                <a:cs typeface="Arial Narrow"/>
              </a:rPr>
              <a:t> providin</a:t>
            </a:r>
            <a:r>
              <a:rPr lang="en-US" sz="1200" dirty="0">
                <a:latin typeface="Arial Narrow"/>
                <a:cs typeface="Arial Narrow"/>
              </a:rPr>
              <a:t>g</a:t>
            </a:r>
            <a:r>
              <a:rPr lang="en-US" sz="1200" spc="5" dirty="0">
                <a:latin typeface="Arial Narrow"/>
                <a:cs typeface="Arial Narrow"/>
              </a:rPr>
              <a:t> </a:t>
            </a:r>
            <a:r>
              <a:rPr lang="en-US" sz="1200" spc="-5" dirty="0">
                <a:latin typeface="Arial Narrow"/>
                <a:cs typeface="Arial Narrow"/>
              </a:rPr>
              <a:t>certai</a:t>
            </a:r>
            <a:r>
              <a:rPr lang="en-US" sz="1200" dirty="0">
                <a:latin typeface="Arial Narrow"/>
                <a:cs typeface="Arial Narrow"/>
              </a:rPr>
              <a:t>n</a:t>
            </a:r>
            <a:r>
              <a:rPr lang="en-US" sz="1200" spc="-5" dirty="0">
                <a:latin typeface="Arial Narrow"/>
                <a:cs typeface="Arial Narrow"/>
              </a:rPr>
              <a:t> recordkeeping, distributio</a:t>
            </a:r>
            <a:r>
              <a:rPr lang="en-US" sz="1200" dirty="0">
                <a:latin typeface="Arial Narrow"/>
                <a:cs typeface="Arial Narrow"/>
              </a:rPr>
              <a:t>n</a:t>
            </a:r>
            <a:r>
              <a:rPr lang="en-US" sz="1200" spc="-5" dirty="0">
                <a:latin typeface="Arial Narrow"/>
                <a:cs typeface="Arial Narrow"/>
              </a:rPr>
              <a:t> an</a:t>
            </a:r>
            <a:r>
              <a:rPr lang="en-US" sz="1200" dirty="0">
                <a:latin typeface="Arial Narrow"/>
                <a:cs typeface="Arial Narrow"/>
              </a:rPr>
              <a:t>d</a:t>
            </a:r>
            <a:r>
              <a:rPr lang="en-US" sz="1200" spc="5" dirty="0">
                <a:latin typeface="Arial Narrow"/>
                <a:cs typeface="Arial Narrow"/>
              </a:rPr>
              <a:t> </a:t>
            </a:r>
            <a:r>
              <a:rPr lang="en-US" sz="1200" spc="-5" dirty="0">
                <a:latin typeface="Arial Narrow"/>
                <a:cs typeface="Arial Narrow"/>
              </a:rPr>
              <a:t>administrativ</a:t>
            </a:r>
            <a:r>
              <a:rPr lang="en-US" sz="1200" dirty="0">
                <a:latin typeface="Arial Narrow"/>
                <a:cs typeface="Arial Narrow"/>
              </a:rPr>
              <a:t>e</a:t>
            </a:r>
            <a:r>
              <a:rPr lang="en-US" sz="1200" spc="-5" dirty="0">
                <a:latin typeface="Arial Narrow"/>
                <a:cs typeface="Arial Narrow"/>
              </a:rPr>
              <a:t> service</a:t>
            </a:r>
            <a:r>
              <a:rPr lang="en-US" sz="1200" dirty="0">
                <a:latin typeface="Arial Narrow"/>
                <a:cs typeface="Arial Narrow"/>
              </a:rPr>
              <a:t>s.</a:t>
            </a:r>
          </a:p>
          <a:p>
            <a:pPr lvl="0">
              <a:lnSpc>
                <a:spcPct val="100000"/>
              </a:lnSpc>
              <a:spcBef>
                <a:spcPts val="300"/>
              </a:spcBef>
              <a:spcAft>
                <a:spcPts val="0"/>
              </a:spcAft>
            </a:pPr>
            <a:r>
              <a:rPr lang="en-US" sz="1200" spc="-5" dirty="0">
                <a:latin typeface="Arial Narrow"/>
                <a:cs typeface="Arial Narrow"/>
              </a:rPr>
              <a:t>Asset allocation and diversification do not ensure a profit and do not protect against loss in declining markets.</a:t>
            </a:r>
          </a:p>
          <a:p>
            <a:pPr lvl="0">
              <a:lnSpc>
                <a:spcPct val="100000"/>
              </a:lnSpc>
              <a:spcBef>
                <a:spcPts val="300"/>
              </a:spcBef>
              <a:spcAft>
                <a:spcPts val="0"/>
              </a:spcAft>
            </a:pPr>
            <a:r>
              <a:rPr lang="en-US" sz="1200" spc="-5" dirty="0">
                <a:latin typeface="Arial Narrow"/>
                <a:cs typeface="Arial Narrow"/>
              </a:rPr>
              <a:t>Th</a:t>
            </a:r>
            <a:r>
              <a:rPr lang="en-US" sz="1200" dirty="0">
                <a:latin typeface="Arial Narrow"/>
                <a:cs typeface="Arial Narrow"/>
              </a:rPr>
              <a:t>e </a:t>
            </a:r>
            <a:r>
              <a:rPr lang="en-US" sz="1200" spc="-5" dirty="0">
                <a:latin typeface="Arial Narrow"/>
                <a:cs typeface="Arial Narrow"/>
              </a:rPr>
              <a:t>charts</a:t>
            </a:r>
            <a:r>
              <a:rPr lang="en-US" sz="1200" dirty="0">
                <a:latin typeface="Arial Narrow"/>
                <a:cs typeface="Arial Narrow"/>
              </a:rPr>
              <a:t>,</a:t>
            </a:r>
            <a:r>
              <a:rPr lang="en-US" sz="1200" spc="-5" dirty="0">
                <a:latin typeface="Arial Narrow"/>
                <a:cs typeface="Arial Narrow"/>
              </a:rPr>
              <a:t> graph</a:t>
            </a:r>
            <a:r>
              <a:rPr lang="en-US" sz="1200" dirty="0">
                <a:latin typeface="Arial Narrow"/>
                <a:cs typeface="Arial Narrow"/>
              </a:rPr>
              <a:t>s </a:t>
            </a:r>
            <a:r>
              <a:rPr lang="en-US" sz="1200" spc="-5" dirty="0">
                <a:latin typeface="Arial Narrow"/>
                <a:cs typeface="Arial Narrow"/>
              </a:rPr>
              <a:t>an</a:t>
            </a:r>
            <a:r>
              <a:rPr lang="en-US" sz="1200" dirty="0">
                <a:latin typeface="Arial Narrow"/>
                <a:cs typeface="Arial Narrow"/>
              </a:rPr>
              <a:t>d </a:t>
            </a:r>
            <a:r>
              <a:rPr lang="en-US" sz="1200" spc="-5" dirty="0">
                <a:latin typeface="Arial Narrow"/>
                <a:cs typeface="Arial Narrow"/>
              </a:rPr>
              <a:t>scree</a:t>
            </a:r>
            <a:r>
              <a:rPr lang="en-US" sz="1200" dirty="0">
                <a:latin typeface="Arial Narrow"/>
                <a:cs typeface="Arial Narrow"/>
              </a:rPr>
              <a:t>n </a:t>
            </a:r>
            <a:r>
              <a:rPr lang="en-US" sz="1200" spc="-5" dirty="0">
                <a:latin typeface="Arial Narrow"/>
                <a:cs typeface="Arial Narrow"/>
              </a:rPr>
              <a:t>print</a:t>
            </a:r>
            <a:r>
              <a:rPr lang="en-US" sz="1200" dirty="0">
                <a:latin typeface="Arial Narrow"/>
                <a:cs typeface="Arial Narrow"/>
              </a:rPr>
              <a:t>s</a:t>
            </a:r>
            <a:r>
              <a:rPr lang="en-US" sz="1200" spc="5" dirty="0">
                <a:latin typeface="Arial Narrow"/>
                <a:cs typeface="Arial Narrow"/>
              </a:rPr>
              <a:t> </a:t>
            </a:r>
            <a:r>
              <a:rPr lang="en-US" sz="1200" spc="-5" dirty="0">
                <a:latin typeface="Arial Narrow"/>
                <a:cs typeface="Arial Narrow"/>
              </a:rPr>
              <a:t>i</a:t>
            </a:r>
            <a:r>
              <a:rPr lang="en-US" sz="1200" dirty="0">
                <a:latin typeface="Arial Narrow"/>
                <a:cs typeface="Arial Narrow"/>
              </a:rPr>
              <a:t>n</a:t>
            </a:r>
            <a:r>
              <a:rPr lang="en-US" sz="1200" spc="-5" dirty="0">
                <a:latin typeface="Arial Narrow"/>
                <a:cs typeface="Arial Narrow"/>
              </a:rPr>
              <a:t> thi</a:t>
            </a:r>
            <a:r>
              <a:rPr lang="en-US" sz="1200" dirty="0">
                <a:latin typeface="Arial Narrow"/>
                <a:cs typeface="Arial Narrow"/>
              </a:rPr>
              <a:t>s</a:t>
            </a:r>
            <a:r>
              <a:rPr lang="en-US" sz="1200" spc="-5" dirty="0">
                <a:latin typeface="Arial Narrow"/>
                <a:cs typeface="Arial Narrow"/>
              </a:rPr>
              <a:t> presentatio</a:t>
            </a:r>
            <a:r>
              <a:rPr lang="en-US" sz="1200" dirty="0">
                <a:latin typeface="Arial Narrow"/>
                <a:cs typeface="Arial Narrow"/>
              </a:rPr>
              <a:t>n</a:t>
            </a:r>
            <a:r>
              <a:rPr lang="en-US" sz="1200" spc="10" dirty="0">
                <a:latin typeface="Arial Narrow"/>
                <a:cs typeface="Arial Narrow"/>
              </a:rPr>
              <a:t> </a:t>
            </a:r>
            <a:r>
              <a:rPr lang="en-US" sz="1200" spc="-5" dirty="0">
                <a:latin typeface="Arial Narrow"/>
                <a:cs typeface="Arial Narrow"/>
              </a:rPr>
              <a:t>ar</a:t>
            </a:r>
            <a:r>
              <a:rPr lang="en-US" sz="1200" dirty="0">
                <a:latin typeface="Arial Narrow"/>
                <a:cs typeface="Arial Narrow"/>
              </a:rPr>
              <a:t>e </a:t>
            </a:r>
            <a:r>
              <a:rPr lang="en-US" sz="1200" spc="-5" dirty="0">
                <a:latin typeface="Arial Narrow"/>
                <a:cs typeface="Arial Narrow"/>
              </a:rPr>
              <a:t>for </a:t>
            </a:r>
            <a:r>
              <a:rPr lang="en-US" sz="1200" spc="-10" dirty="0">
                <a:latin typeface="Arial Narrow"/>
                <a:cs typeface="Arial Narrow"/>
              </a:rPr>
              <a:t>ILLUSTRATIVE</a:t>
            </a:r>
            <a:r>
              <a:rPr lang="en-US" sz="1200" spc="25" dirty="0">
                <a:latin typeface="Arial Narrow"/>
                <a:cs typeface="Arial Narrow"/>
              </a:rPr>
              <a:t> </a:t>
            </a:r>
            <a:r>
              <a:rPr lang="en-US" sz="1200" spc="-10" dirty="0">
                <a:latin typeface="Arial Narrow"/>
                <a:cs typeface="Arial Narrow"/>
              </a:rPr>
              <a:t>PURPOSES</a:t>
            </a:r>
            <a:r>
              <a:rPr lang="en-US" sz="1200" spc="25" dirty="0">
                <a:latin typeface="Arial Narrow"/>
                <a:cs typeface="Arial Narrow"/>
              </a:rPr>
              <a:t> </a:t>
            </a:r>
            <a:r>
              <a:rPr lang="en-US" sz="1200" spc="-10" dirty="0">
                <a:latin typeface="Arial Narrow"/>
                <a:cs typeface="Arial Narrow"/>
              </a:rPr>
              <a:t>ONLY.</a:t>
            </a:r>
            <a:endParaRPr lang="en-US" sz="1200" dirty="0">
              <a:latin typeface="Arial Narrow"/>
              <a:cs typeface="Arial Narrow"/>
            </a:endParaRPr>
          </a:p>
          <a:p>
            <a:pPr lvl="0">
              <a:lnSpc>
                <a:spcPct val="100000"/>
              </a:lnSpc>
              <a:spcBef>
                <a:spcPts val="300"/>
              </a:spcBef>
              <a:spcAft>
                <a:spcPts val="0"/>
              </a:spcAft>
            </a:pPr>
            <a:r>
              <a:rPr lang="en-US" sz="1200" spc="-10" dirty="0">
                <a:latin typeface="Arial Narrow"/>
                <a:cs typeface="Arial Narrow"/>
              </a:rPr>
              <a:t>Great-West Financial</a:t>
            </a:r>
            <a:r>
              <a:rPr lang="en-US" sz="1200" spc="-10" baseline="30000" dirty="0">
                <a:latin typeface="Arial Narrow"/>
                <a:cs typeface="Arial Narrow"/>
              </a:rPr>
              <a:t>®</a:t>
            </a:r>
            <a:r>
              <a:rPr lang="en-US" sz="1200" spc="-10" dirty="0">
                <a:latin typeface="Arial Narrow"/>
                <a:cs typeface="Arial Narrow"/>
              </a:rPr>
              <a:t>, Empower Retirement and Great-West </a:t>
            </a:r>
            <a:r>
              <a:rPr lang="en-US" sz="1200" spc="-10" dirty="0" err="1">
                <a:latin typeface="Arial Narrow"/>
                <a:cs typeface="Arial Narrow"/>
              </a:rPr>
              <a:t>Investments</a:t>
            </a:r>
            <a:r>
              <a:rPr lang="en-US" sz="1200" spc="-10" baseline="30000" dirty="0" err="1">
                <a:latin typeface="Arial Narrow"/>
                <a:cs typeface="Arial Narrow"/>
              </a:rPr>
              <a:t>TM</a:t>
            </a:r>
            <a:r>
              <a:rPr lang="en-US" sz="1200" spc="-10" baseline="30000" dirty="0">
                <a:latin typeface="Arial Narrow"/>
                <a:cs typeface="Arial Narrow"/>
              </a:rPr>
              <a:t> </a:t>
            </a:r>
            <a:r>
              <a:rPr lang="en-US" sz="1200" spc="-10" dirty="0">
                <a:latin typeface="Arial Narrow"/>
                <a:cs typeface="Arial Narrow"/>
              </a:rPr>
              <a:t>are the marketing names of Great-West Life &amp; Annuity Insurance Company, Corporate Headquarters: Greenwood Village, CO; Great-West Life &amp; Annuity Insurance Company of New York, Home Office: New York, NY, and their subsidiaries and affiliates, including registered investment advisers Advised Assets Group, LLC and Great-West Capital Management, LLC. </a:t>
            </a:r>
          </a:p>
          <a:p>
            <a:pPr lvl="0">
              <a:lnSpc>
                <a:spcPct val="100000"/>
              </a:lnSpc>
              <a:spcBef>
                <a:spcPts val="300"/>
              </a:spcBef>
              <a:spcAft>
                <a:spcPts val="0"/>
              </a:spcAft>
            </a:pPr>
            <a:r>
              <a:rPr lang="en-US" sz="1200" spc="-5" dirty="0">
                <a:latin typeface="Arial Narrow"/>
                <a:cs typeface="Arial Narrow"/>
              </a:rPr>
              <a:t>GWFS Equities, Inc. registered representatives may also be investment adviser representatives of GWFS affiliate, Advised Assets Group, LLC. Representatives do not offer or provide investment, fiduciary, financial, legal or tax advice or act in a fiduciary capacity for any client unless explicitly described in writing. </a:t>
            </a:r>
          </a:p>
          <a:p>
            <a:pPr lvl="0">
              <a:lnSpc>
                <a:spcPct val="100000"/>
              </a:lnSpc>
              <a:spcBef>
                <a:spcPts val="300"/>
              </a:spcBef>
              <a:spcAft>
                <a:spcPts val="269"/>
              </a:spcAft>
            </a:pPr>
            <a:r>
              <a:rPr lang="en-US" sz="1200" spc="-5" dirty="0">
                <a:latin typeface="Arial Narrow"/>
                <a:cs typeface="Arial Narrow"/>
              </a:rPr>
              <a:t>©201</a:t>
            </a:r>
            <a:r>
              <a:rPr lang="en-US" sz="1200" dirty="0">
                <a:latin typeface="Arial Narrow"/>
                <a:cs typeface="Arial Narrow"/>
              </a:rPr>
              <a:t>8</a:t>
            </a:r>
            <a:r>
              <a:rPr lang="en-US" sz="1200" spc="15" dirty="0">
                <a:latin typeface="Arial Narrow"/>
                <a:cs typeface="Arial Narrow"/>
              </a:rPr>
              <a:t> </a:t>
            </a:r>
            <a:r>
              <a:rPr lang="en-US" sz="1200" spc="-5" dirty="0">
                <a:latin typeface="Arial Narrow"/>
                <a:cs typeface="Arial Narrow"/>
              </a:rPr>
              <a:t>Great-Wes</a:t>
            </a:r>
            <a:r>
              <a:rPr lang="en-US" sz="1200" dirty="0">
                <a:latin typeface="Arial Narrow"/>
                <a:cs typeface="Arial Narrow"/>
              </a:rPr>
              <a:t>t</a:t>
            </a:r>
            <a:r>
              <a:rPr lang="en-US" sz="1200" spc="-20" dirty="0">
                <a:latin typeface="Arial Narrow"/>
                <a:cs typeface="Arial Narrow"/>
              </a:rPr>
              <a:t> </a:t>
            </a:r>
            <a:r>
              <a:rPr lang="en-US" sz="1200" spc="-5" dirty="0">
                <a:latin typeface="Arial Narrow"/>
                <a:cs typeface="Arial Narrow"/>
              </a:rPr>
              <a:t>Lif</a:t>
            </a:r>
            <a:r>
              <a:rPr lang="en-US" sz="1200" dirty="0">
                <a:latin typeface="Arial Narrow"/>
                <a:cs typeface="Arial Narrow"/>
              </a:rPr>
              <a:t>e</a:t>
            </a:r>
            <a:r>
              <a:rPr lang="en-US" sz="1200" spc="5" dirty="0">
                <a:latin typeface="Arial Narrow"/>
                <a:cs typeface="Arial Narrow"/>
              </a:rPr>
              <a:t> </a:t>
            </a:r>
            <a:r>
              <a:rPr lang="en-US" sz="1200" spc="-10" dirty="0">
                <a:latin typeface="Arial Narrow"/>
                <a:cs typeface="Arial Narrow"/>
              </a:rPr>
              <a:t>&amp;</a:t>
            </a:r>
            <a:r>
              <a:rPr lang="en-US" sz="1200" spc="5" dirty="0">
                <a:latin typeface="Arial Narrow"/>
                <a:cs typeface="Arial Narrow"/>
              </a:rPr>
              <a:t> </a:t>
            </a:r>
            <a:r>
              <a:rPr lang="en-US" sz="1200" spc="-5" dirty="0">
                <a:latin typeface="Arial Narrow"/>
                <a:cs typeface="Arial Narrow"/>
              </a:rPr>
              <a:t>Annuit</a:t>
            </a:r>
            <a:r>
              <a:rPr lang="en-US" sz="1200" dirty="0">
                <a:latin typeface="Arial Narrow"/>
                <a:cs typeface="Arial Narrow"/>
              </a:rPr>
              <a:t>y</a:t>
            </a:r>
            <a:r>
              <a:rPr lang="en-US" sz="1200" spc="5" dirty="0">
                <a:latin typeface="Arial Narrow"/>
                <a:cs typeface="Arial Narrow"/>
              </a:rPr>
              <a:t> </a:t>
            </a:r>
            <a:r>
              <a:rPr lang="en-US" sz="1200" spc="-5" dirty="0">
                <a:latin typeface="Arial Narrow"/>
                <a:cs typeface="Arial Narrow"/>
              </a:rPr>
              <a:t>Insuranc</a:t>
            </a:r>
            <a:r>
              <a:rPr lang="en-US" sz="1200" dirty="0">
                <a:latin typeface="Arial Narrow"/>
                <a:cs typeface="Arial Narrow"/>
              </a:rPr>
              <a:t>e</a:t>
            </a:r>
            <a:r>
              <a:rPr lang="en-US" sz="1200" spc="5" dirty="0">
                <a:latin typeface="Arial Narrow"/>
                <a:cs typeface="Arial Narrow"/>
              </a:rPr>
              <a:t> </a:t>
            </a:r>
            <a:r>
              <a:rPr lang="en-US" sz="1200" spc="-5" dirty="0">
                <a:latin typeface="Arial Narrow"/>
                <a:cs typeface="Arial Narrow"/>
              </a:rPr>
              <a:t>Company</a:t>
            </a:r>
            <a:r>
              <a:rPr lang="en-US" sz="1200" dirty="0">
                <a:latin typeface="Arial Narrow"/>
                <a:cs typeface="Arial Narrow"/>
              </a:rPr>
              <a:t>.</a:t>
            </a:r>
            <a:r>
              <a:rPr lang="en-US" sz="1200" spc="15" dirty="0">
                <a:latin typeface="Arial Narrow"/>
                <a:cs typeface="Arial Narrow"/>
              </a:rPr>
              <a:t> </a:t>
            </a:r>
            <a:r>
              <a:rPr lang="en-US" sz="1200" spc="-5" dirty="0">
                <a:latin typeface="Arial Narrow"/>
                <a:cs typeface="Arial Narrow"/>
              </a:rPr>
              <a:t>All right</a:t>
            </a:r>
            <a:r>
              <a:rPr lang="en-US" sz="1200" dirty="0">
                <a:latin typeface="Arial Narrow"/>
                <a:cs typeface="Arial Narrow"/>
              </a:rPr>
              <a:t>s</a:t>
            </a:r>
            <a:r>
              <a:rPr lang="en-US" sz="1200" spc="-5" dirty="0">
                <a:latin typeface="Arial Narrow"/>
                <a:cs typeface="Arial Narrow"/>
              </a:rPr>
              <a:t> reserved</a:t>
            </a:r>
            <a:r>
              <a:rPr lang="en-US" sz="1200" dirty="0">
                <a:latin typeface="Arial Narrow"/>
                <a:cs typeface="Arial Narrow"/>
              </a:rPr>
              <a:t>. </a:t>
            </a:r>
            <a:r>
              <a:rPr lang="en-US" sz="1200" spc="-5" dirty="0">
                <a:latin typeface="Arial Narrow"/>
                <a:cs typeface="Arial Narrow"/>
              </a:rPr>
              <a:t>AM337923T-0118</a:t>
            </a:r>
          </a:p>
          <a:p>
            <a:pPr lvl="0">
              <a:lnSpc>
                <a:spcPct val="100000"/>
              </a:lnSpc>
              <a:spcBef>
                <a:spcPts val="300"/>
              </a:spcBef>
              <a:spcAft>
                <a:spcPts val="269"/>
              </a:spcAft>
            </a:pPr>
            <a:r>
              <a:rPr lang="en-US" sz="1200" b="1" kern="1200" spc="-5" dirty="0">
                <a:latin typeface="Arial Narrow"/>
                <a:cs typeface="Arial Narrow"/>
              </a:rPr>
              <a:t>Unles</a:t>
            </a:r>
            <a:r>
              <a:rPr lang="en-US" sz="1200" b="1" kern="1200" dirty="0">
                <a:latin typeface="Arial Narrow"/>
                <a:cs typeface="Arial Narrow"/>
              </a:rPr>
              <a:t>s</a:t>
            </a:r>
            <a:r>
              <a:rPr lang="en-US" sz="1200" b="1" kern="1200" spc="5" dirty="0">
                <a:latin typeface="Arial Narrow"/>
                <a:cs typeface="Arial Narrow"/>
              </a:rPr>
              <a:t> </a:t>
            </a:r>
            <a:r>
              <a:rPr lang="en-US" sz="1200" b="1" kern="1200" spc="-5" dirty="0">
                <a:latin typeface="Arial Narrow"/>
                <a:cs typeface="Arial Narrow"/>
              </a:rPr>
              <a:t>otherwis</a:t>
            </a:r>
            <a:r>
              <a:rPr lang="en-US" sz="1200" b="1" kern="1200" dirty="0">
                <a:latin typeface="Arial Narrow"/>
                <a:cs typeface="Arial Narrow"/>
              </a:rPr>
              <a:t>e</a:t>
            </a:r>
            <a:r>
              <a:rPr lang="en-US" sz="1200" b="1" kern="1200" spc="5" dirty="0">
                <a:latin typeface="Arial Narrow"/>
                <a:cs typeface="Arial Narrow"/>
              </a:rPr>
              <a:t> </a:t>
            </a:r>
            <a:r>
              <a:rPr lang="en-US" sz="1200" b="1" kern="1200" spc="-5" dirty="0">
                <a:latin typeface="Arial Narrow"/>
                <a:cs typeface="Arial Narrow"/>
              </a:rPr>
              <a:t>noted</a:t>
            </a:r>
            <a:r>
              <a:rPr lang="en-US" sz="1200" b="1" kern="1200" dirty="0">
                <a:latin typeface="Arial Narrow"/>
                <a:cs typeface="Arial Narrow"/>
              </a:rPr>
              <a:t>:</a:t>
            </a:r>
            <a:r>
              <a:rPr lang="en-US" sz="1200" b="1" kern="1200" spc="-5" dirty="0">
                <a:latin typeface="Arial Narrow"/>
                <a:cs typeface="Arial Narrow"/>
              </a:rPr>
              <a:t> No</a:t>
            </a:r>
            <a:r>
              <a:rPr lang="en-US" sz="1200" b="1" kern="1200" dirty="0">
                <a:latin typeface="Arial Narrow"/>
                <a:cs typeface="Arial Narrow"/>
              </a:rPr>
              <a:t>t</a:t>
            </a:r>
            <a:r>
              <a:rPr lang="en-US" sz="1200" b="1" kern="1200" spc="5" dirty="0">
                <a:latin typeface="Arial Narrow"/>
                <a:cs typeface="Arial Narrow"/>
              </a:rPr>
              <a:t> </a:t>
            </a:r>
            <a:r>
              <a:rPr lang="en-US" sz="1200" b="1" kern="1200" dirty="0">
                <a:latin typeface="Arial Narrow"/>
                <a:cs typeface="Arial Narrow"/>
              </a:rPr>
              <a:t>a</a:t>
            </a:r>
            <a:r>
              <a:rPr lang="en-US" sz="1200" b="1" kern="1200" spc="5" dirty="0">
                <a:latin typeface="Arial Narrow"/>
                <a:cs typeface="Arial Narrow"/>
              </a:rPr>
              <a:t> </a:t>
            </a:r>
            <a:r>
              <a:rPr lang="en-US" sz="1200" b="1" kern="1200" spc="-5" dirty="0">
                <a:latin typeface="Arial Narrow"/>
                <a:cs typeface="Arial Narrow"/>
              </a:rPr>
              <a:t>De</a:t>
            </a:r>
            <a:r>
              <a:rPr lang="en-US" sz="1200" b="1" kern="1200" dirty="0">
                <a:latin typeface="Arial Narrow"/>
                <a:cs typeface="Arial Narrow"/>
              </a:rPr>
              <a:t>posit</a:t>
            </a:r>
            <a:r>
              <a:rPr lang="en-US" sz="1200" b="1" kern="1200" spc="5" dirty="0">
                <a:latin typeface="Arial Narrow"/>
                <a:cs typeface="Arial Narrow"/>
              </a:rPr>
              <a:t> </a:t>
            </a:r>
            <a:r>
              <a:rPr lang="en-US" sz="1200" b="1" kern="1200" dirty="0">
                <a:latin typeface="Arial Narrow"/>
                <a:cs typeface="Arial Narrow"/>
              </a:rPr>
              <a:t>|</a:t>
            </a:r>
            <a:r>
              <a:rPr lang="en-US" sz="1200" b="1" kern="1200" spc="5" dirty="0">
                <a:latin typeface="Arial Narrow"/>
                <a:cs typeface="Arial Narrow"/>
              </a:rPr>
              <a:t> </a:t>
            </a:r>
            <a:r>
              <a:rPr lang="en-US" sz="1200" b="1" kern="1200" dirty="0">
                <a:latin typeface="Arial Narrow"/>
                <a:cs typeface="Arial Narrow"/>
              </a:rPr>
              <a:t>Not</a:t>
            </a:r>
            <a:r>
              <a:rPr lang="en-US" sz="1200" b="1" kern="1200" spc="-5" dirty="0">
                <a:latin typeface="Arial Narrow"/>
                <a:cs typeface="Arial Narrow"/>
              </a:rPr>
              <a:t> </a:t>
            </a:r>
            <a:r>
              <a:rPr lang="en-US" sz="1200" b="1" kern="1200" dirty="0">
                <a:latin typeface="Arial Narrow"/>
                <a:cs typeface="Arial Narrow"/>
              </a:rPr>
              <a:t>FDIC</a:t>
            </a:r>
            <a:r>
              <a:rPr lang="en-US" sz="1200" b="1" kern="1200" spc="5" dirty="0">
                <a:latin typeface="Arial Narrow"/>
                <a:cs typeface="Arial Narrow"/>
              </a:rPr>
              <a:t> </a:t>
            </a:r>
            <a:r>
              <a:rPr lang="en-US" sz="1200" b="1" kern="1200" dirty="0">
                <a:latin typeface="Arial Narrow"/>
                <a:cs typeface="Arial Narrow"/>
              </a:rPr>
              <a:t>Insured</a:t>
            </a:r>
            <a:r>
              <a:rPr lang="en-US" sz="1200" b="1" kern="1200" spc="5" dirty="0">
                <a:latin typeface="Arial Narrow"/>
                <a:cs typeface="Arial Narrow"/>
              </a:rPr>
              <a:t> </a:t>
            </a:r>
            <a:r>
              <a:rPr lang="en-US" sz="1200" b="1" kern="1200" dirty="0">
                <a:latin typeface="Arial Narrow"/>
                <a:cs typeface="Arial Narrow"/>
              </a:rPr>
              <a:t>|</a:t>
            </a:r>
            <a:r>
              <a:rPr lang="en-US" sz="1200" b="1" kern="1200" spc="5" dirty="0">
                <a:latin typeface="Arial Narrow"/>
                <a:cs typeface="Arial Narrow"/>
              </a:rPr>
              <a:t> </a:t>
            </a:r>
            <a:r>
              <a:rPr lang="en-US" sz="1200" b="1" kern="1200" dirty="0">
                <a:latin typeface="Arial Narrow"/>
                <a:cs typeface="Arial Narrow"/>
              </a:rPr>
              <a:t>Not </a:t>
            </a:r>
            <a:r>
              <a:rPr lang="en-US" sz="1200" b="1" kern="1200" spc="-5" dirty="0">
                <a:latin typeface="Arial Narrow"/>
                <a:cs typeface="Arial Narrow"/>
              </a:rPr>
              <a:t>Ban</a:t>
            </a:r>
            <a:r>
              <a:rPr lang="en-US" sz="1200" b="1" kern="1200" dirty="0">
                <a:latin typeface="Arial Narrow"/>
                <a:cs typeface="Arial Narrow"/>
              </a:rPr>
              <a:t>k </a:t>
            </a:r>
            <a:r>
              <a:rPr lang="en-US" sz="1200" b="1" kern="1200" spc="-5" dirty="0">
                <a:latin typeface="Arial Narrow"/>
                <a:cs typeface="Arial Narrow"/>
              </a:rPr>
              <a:t>Guarantee</a:t>
            </a:r>
            <a:r>
              <a:rPr lang="en-US" sz="1200" b="1" kern="1200" dirty="0">
                <a:latin typeface="Arial Narrow"/>
                <a:cs typeface="Arial Narrow"/>
              </a:rPr>
              <a:t>d | </a:t>
            </a:r>
            <a:r>
              <a:rPr lang="en-US" sz="1200" b="1" kern="1200" spc="-5" dirty="0">
                <a:latin typeface="Arial Narrow"/>
                <a:cs typeface="Arial Narrow"/>
              </a:rPr>
              <a:t>Fund</a:t>
            </a:r>
            <a:r>
              <a:rPr lang="en-US" sz="1200" b="1" kern="1200" dirty="0">
                <a:latin typeface="Arial Narrow"/>
                <a:cs typeface="Arial Narrow"/>
              </a:rPr>
              <a:t>s </a:t>
            </a:r>
            <a:r>
              <a:rPr lang="en-US" sz="1200" b="1" kern="1200" spc="-5" dirty="0">
                <a:latin typeface="Arial Narrow"/>
                <a:cs typeface="Arial Narrow"/>
              </a:rPr>
              <a:t>Ma</a:t>
            </a:r>
            <a:r>
              <a:rPr lang="en-US" sz="1200" b="1" kern="1200" dirty="0">
                <a:latin typeface="Arial Narrow"/>
                <a:cs typeface="Arial Narrow"/>
              </a:rPr>
              <a:t>y</a:t>
            </a:r>
            <a:r>
              <a:rPr lang="en-US" sz="1200" b="1" kern="1200" spc="10" dirty="0">
                <a:latin typeface="Arial Narrow"/>
                <a:cs typeface="Arial Narrow"/>
              </a:rPr>
              <a:t> </a:t>
            </a:r>
            <a:r>
              <a:rPr lang="en-US" sz="1200" b="1" kern="1200" spc="-5" dirty="0">
                <a:latin typeface="Arial Narrow"/>
                <a:cs typeface="Arial Narrow"/>
              </a:rPr>
              <a:t>Los</a:t>
            </a:r>
            <a:r>
              <a:rPr lang="en-US" sz="1200" b="1" kern="1200" dirty="0">
                <a:latin typeface="Arial Narrow"/>
                <a:cs typeface="Arial Narrow"/>
              </a:rPr>
              <a:t>e </a:t>
            </a:r>
            <a:r>
              <a:rPr lang="en-US" sz="1200" b="1" kern="1200" spc="-5" dirty="0">
                <a:latin typeface="Arial Narrow"/>
                <a:cs typeface="Arial Narrow"/>
              </a:rPr>
              <a:t>Valu</a:t>
            </a:r>
            <a:r>
              <a:rPr lang="en-US" sz="1200" b="1" kern="1200" dirty="0">
                <a:latin typeface="Arial Narrow"/>
                <a:cs typeface="Arial Narrow"/>
              </a:rPr>
              <a:t>e</a:t>
            </a:r>
            <a:r>
              <a:rPr lang="en-US" sz="1200" b="1" kern="1200" spc="15" dirty="0">
                <a:latin typeface="Arial Narrow"/>
                <a:cs typeface="Arial Narrow"/>
              </a:rPr>
              <a:t> </a:t>
            </a:r>
            <a:r>
              <a:rPr lang="en-US" sz="1200" b="1" kern="1200" dirty="0">
                <a:latin typeface="Arial Narrow"/>
                <a:cs typeface="Arial Narrow"/>
              </a:rPr>
              <a:t>| </a:t>
            </a:r>
            <a:r>
              <a:rPr lang="en-US" sz="1200" b="1" kern="1200" spc="-5" dirty="0">
                <a:latin typeface="Arial Narrow"/>
                <a:cs typeface="Arial Narrow"/>
              </a:rPr>
              <a:t>No</a:t>
            </a:r>
            <a:r>
              <a:rPr lang="en-US" sz="1200" b="1" kern="1200" dirty="0">
                <a:latin typeface="Arial Narrow"/>
                <a:cs typeface="Arial Narrow"/>
              </a:rPr>
              <a:t>t </a:t>
            </a:r>
            <a:r>
              <a:rPr lang="en-US" sz="1200" b="1" kern="1200" spc="-5" dirty="0">
                <a:latin typeface="Arial Narrow"/>
                <a:cs typeface="Arial Narrow"/>
              </a:rPr>
              <a:t>Insure</a:t>
            </a:r>
            <a:r>
              <a:rPr lang="en-US" sz="1200" b="1" kern="1200" dirty="0">
                <a:latin typeface="Arial Narrow"/>
                <a:cs typeface="Arial Narrow"/>
              </a:rPr>
              <a:t>d</a:t>
            </a:r>
            <a:r>
              <a:rPr lang="en-US" sz="1200" b="1" kern="1200" spc="10" dirty="0">
                <a:latin typeface="Arial Narrow"/>
                <a:cs typeface="Arial Narrow"/>
              </a:rPr>
              <a:t> </a:t>
            </a:r>
            <a:r>
              <a:rPr lang="en-US" sz="1200" b="1" kern="1200" spc="-5" dirty="0">
                <a:latin typeface="Arial Narrow"/>
                <a:cs typeface="Arial Narrow"/>
              </a:rPr>
              <a:t>b</a:t>
            </a:r>
            <a:r>
              <a:rPr lang="en-US" sz="1200" b="1" kern="1200" dirty="0">
                <a:latin typeface="Arial Narrow"/>
                <a:cs typeface="Arial Narrow"/>
              </a:rPr>
              <a:t>y </a:t>
            </a:r>
            <a:r>
              <a:rPr lang="en-US" sz="1200" b="1" kern="1200" spc="-5" dirty="0">
                <a:latin typeface="Arial Narrow"/>
                <a:cs typeface="Arial Narrow"/>
              </a:rPr>
              <a:t>Any Federa</a:t>
            </a:r>
            <a:r>
              <a:rPr lang="en-US" sz="1200" b="1" kern="1200" dirty="0">
                <a:latin typeface="Arial Narrow"/>
                <a:cs typeface="Arial Narrow"/>
              </a:rPr>
              <a:t>l</a:t>
            </a:r>
            <a:r>
              <a:rPr lang="en-US" sz="1200" b="1" kern="1200" spc="5" dirty="0">
                <a:latin typeface="Arial Narrow"/>
                <a:cs typeface="Arial Narrow"/>
              </a:rPr>
              <a:t> </a:t>
            </a:r>
            <a:r>
              <a:rPr lang="en-US" sz="1200" b="1" kern="1200" spc="-5" dirty="0">
                <a:latin typeface="Arial Narrow"/>
                <a:cs typeface="Arial Narrow"/>
              </a:rPr>
              <a:t>Governmen</a:t>
            </a:r>
            <a:r>
              <a:rPr lang="en-US" sz="1200" b="1" kern="1200" dirty="0">
                <a:latin typeface="Arial Narrow"/>
                <a:cs typeface="Arial Narrow"/>
              </a:rPr>
              <a:t>t</a:t>
            </a:r>
            <a:r>
              <a:rPr lang="en-US" sz="1200" b="1" kern="1200" spc="5" dirty="0">
                <a:latin typeface="Arial Narrow"/>
                <a:cs typeface="Arial Narrow"/>
              </a:rPr>
              <a:t> </a:t>
            </a:r>
            <a:r>
              <a:rPr lang="en-US" sz="1200" b="1" kern="1200" spc="-5" dirty="0">
                <a:latin typeface="Arial Narrow"/>
                <a:cs typeface="Arial Narrow"/>
              </a:rPr>
              <a:t>Agency</a:t>
            </a: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a:p>
            <a:pPr>
              <a:lnSpc>
                <a:spcPct val="100000"/>
              </a:lnSpc>
              <a:spcBef>
                <a:spcPts val="300"/>
              </a:spcBef>
              <a:spcAft>
                <a:spcPts val="0"/>
              </a:spcAft>
            </a:pPr>
            <a:endParaRPr lang="en-US" sz="1200" spc="-5" dirty="0">
              <a:latin typeface="Arial Narrow"/>
              <a:cs typeface="Arial Narrow"/>
            </a:endParaRPr>
          </a:p>
        </p:txBody>
      </p:sp>
    </p:spTree>
    <p:extLst>
      <p:ext uri="{BB962C8B-B14F-4D97-AF65-F5344CB8AC3E}">
        <p14:creationId xmlns:p14="http://schemas.microsoft.com/office/powerpoint/2010/main" val="16877563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610" y="2083544"/>
            <a:ext cx="8229600" cy="4076056"/>
          </a:xfrm>
        </p:spPr>
        <p:txBody>
          <a:bodyPr numCol="1" spcCol="164592"/>
          <a:lstStyle/>
          <a:p>
            <a:pPr marR="12700">
              <a:lnSpc>
                <a:spcPct val="100000"/>
              </a:lnSpc>
              <a:spcBef>
                <a:spcPts val="300"/>
              </a:spcBef>
              <a:spcAft>
                <a:spcPts val="0"/>
              </a:spcAft>
            </a:pPr>
            <a:endParaRPr lang="en-US" sz="1200" spc="-5" dirty="0">
              <a:latin typeface="Arial Narrow"/>
              <a:cs typeface="Arial Narrow"/>
            </a:endParaRPr>
          </a:p>
          <a:p>
            <a:pPr marR="12700">
              <a:lnSpc>
                <a:spcPct val="100000"/>
              </a:lnSpc>
              <a:spcBef>
                <a:spcPts val="300"/>
              </a:spcBef>
              <a:spcAft>
                <a:spcPts val="0"/>
              </a:spcAft>
            </a:pPr>
            <a:endParaRPr lang="en-US" sz="1200" spc="-5" dirty="0">
              <a:latin typeface="Arial Narrow"/>
              <a:cs typeface="Arial Narrow"/>
            </a:endParaRPr>
          </a:p>
          <a:p>
            <a:pPr marR="12700">
              <a:lnSpc>
                <a:spcPct val="100000"/>
              </a:lnSpc>
              <a:spcBef>
                <a:spcPts val="300"/>
              </a:spcBef>
              <a:spcAft>
                <a:spcPts val="0"/>
              </a:spcAft>
            </a:pPr>
            <a:endParaRPr lang="en-US" sz="1200" spc="-5" dirty="0">
              <a:latin typeface="Arial Narrow"/>
              <a:cs typeface="Arial Narrow"/>
            </a:endParaRPr>
          </a:p>
          <a:p>
            <a:pPr marR="12700">
              <a:lnSpc>
                <a:spcPct val="100000"/>
              </a:lnSpc>
              <a:spcBef>
                <a:spcPts val="300"/>
              </a:spcBef>
              <a:spcAft>
                <a:spcPts val="0"/>
              </a:spcAft>
            </a:pPr>
            <a:endParaRPr lang="en-US" sz="1200" spc="-5" dirty="0">
              <a:latin typeface="Arial Narrow"/>
              <a:cs typeface="Arial Narrow"/>
            </a:endParaRPr>
          </a:p>
          <a:p>
            <a:pPr marR="12700">
              <a:lnSpc>
                <a:spcPct val="100000"/>
              </a:lnSpc>
              <a:spcBef>
                <a:spcPts val="300"/>
              </a:spcBef>
              <a:spcAft>
                <a:spcPts val="0"/>
              </a:spcAft>
            </a:pPr>
            <a:endParaRPr lang="en-US" sz="1200" spc="-5" dirty="0">
              <a:latin typeface="Arial Narrow"/>
              <a:cs typeface="Arial Narrow"/>
            </a:endParaRPr>
          </a:p>
          <a:p>
            <a:pPr marR="12700">
              <a:lnSpc>
                <a:spcPct val="100000"/>
              </a:lnSpc>
              <a:spcBef>
                <a:spcPts val="300"/>
              </a:spcBef>
              <a:spcAft>
                <a:spcPts val="0"/>
              </a:spcAft>
            </a:pPr>
            <a:endParaRPr lang="en-US" sz="1200" spc="-5" dirty="0">
              <a:latin typeface="Arial Narrow"/>
              <a:cs typeface="Arial Narrow"/>
            </a:endParaRPr>
          </a:p>
          <a:p>
            <a:pPr marR="12700">
              <a:lnSpc>
                <a:spcPct val="100000"/>
              </a:lnSpc>
              <a:spcBef>
                <a:spcPts val="300"/>
              </a:spcBef>
              <a:spcAft>
                <a:spcPts val="0"/>
              </a:spcAft>
            </a:pPr>
            <a:endParaRPr lang="en-US" sz="1200" spc="-5" dirty="0">
              <a:latin typeface="Arial Narrow"/>
              <a:cs typeface="Arial Narrow"/>
            </a:endParaRPr>
          </a:p>
          <a:p>
            <a:pPr marL="12700" marR="12700" lvl="0">
              <a:lnSpc>
                <a:spcPct val="100000"/>
              </a:lnSpc>
              <a:spcBef>
                <a:spcPts val="300"/>
              </a:spcBef>
              <a:spcAft>
                <a:spcPts val="0"/>
              </a:spcAft>
            </a:pPr>
            <a:r>
              <a:rPr lang="en-US" sz="1200" b="1" dirty="0">
                <a:latin typeface="Arial Narrow"/>
                <a:cs typeface="Arial Narrow"/>
              </a:rPr>
              <a:t>You could lose money by investing in a money market fund. Although the fund seeks to preserve the value of your investment at $1 per share, it cannot guarantee it will do so. An investment in the fund is not insured or guaranteed by the Federal Deposit Insurance Corporation or any other government agency. The fund’s sponsor has no legal obligation to provide financial support to the fund, and you should not expect that the sponsor will provide financial support to the fund at any time.</a:t>
            </a:r>
          </a:p>
          <a:p>
            <a:pPr marL="12700" marR="12700" lvl="0">
              <a:lnSpc>
                <a:spcPct val="100000"/>
              </a:lnSpc>
              <a:spcBef>
                <a:spcPts val="300"/>
              </a:spcBef>
              <a:spcAft>
                <a:spcPts val="0"/>
              </a:spcAft>
            </a:pPr>
            <a:r>
              <a:rPr lang="en-US" sz="1200" spc="-5" dirty="0">
                <a:latin typeface="Arial Narrow"/>
                <a:cs typeface="Arial Narrow"/>
              </a:rPr>
              <a:t>Investing involves risk, including possible loss of principal.</a:t>
            </a:r>
          </a:p>
          <a:p>
            <a:pPr marL="12700" marR="12700" lvl="0">
              <a:lnSpc>
                <a:spcPct val="100000"/>
              </a:lnSpc>
              <a:spcBef>
                <a:spcPts val="300"/>
              </a:spcBef>
              <a:spcAft>
                <a:spcPts val="0"/>
              </a:spcAft>
            </a:pPr>
            <a:r>
              <a:rPr lang="en-US" sz="1200" dirty="0"/>
              <a:t>Rebalancing does not ensure a profit and does not protect against loss in declining markets. 	</a:t>
            </a:r>
            <a:endParaRPr lang="en-US" sz="1200" spc="-5" dirty="0">
              <a:latin typeface="Arial Narrow"/>
              <a:cs typeface="Arial Narrow"/>
            </a:endParaRPr>
          </a:p>
          <a:p>
            <a:pPr marR="12700" lvl="0">
              <a:lnSpc>
                <a:spcPct val="100000"/>
              </a:lnSpc>
              <a:spcBef>
                <a:spcPts val="300"/>
              </a:spcBef>
              <a:spcAft>
                <a:spcPts val="0"/>
              </a:spcAft>
            </a:pPr>
            <a:r>
              <a:rPr lang="en-US" sz="1200" spc="-5" dirty="0">
                <a:latin typeface="Arial Narrow"/>
                <a:cs typeface="Arial Narrow"/>
              </a:rPr>
              <a:t>A collective investment trust is not a mutual fund and is exempt from SEC registration. Designed for and exclusively sold to qualified retirement plans and their participants, the funds are not available to individual retail investors.</a:t>
            </a:r>
          </a:p>
          <a:p>
            <a:pPr marR="12700" lvl="0">
              <a:lnSpc>
                <a:spcPct val="100000"/>
              </a:lnSpc>
              <a:spcBef>
                <a:spcPts val="300"/>
              </a:spcBef>
              <a:spcAft>
                <a:spcPts val="269"/>
              </a:spcAft>
            </a:pPr>
            <a:r>
              <a:rPr lang="en-US" sz="1200" spc="-5" dirty="0">
                <a:latin typeface="Arial Narrow"/>
                <a:cs typeface="Arial Narrow"/>
              </a:rPr>
              <a:t>Capital preservation funds are not federally guaranteed and may lose value. These investments have interest rate, inflation, and credit risks that are associated with the underlying assets owned by the portfolio or fund.</a:t>
            </a:r>
          </a:p>
          <a:p>
            <a:pPr marR="12700" lvl="0">
              <a:lnSpc>
                <a:spcPct val="100000"/>
              </a:lnSpc>
              <a:spcBef>
                <a:spcPts val="300"/>
              </a:spcBef>
              <a:spcAft>
                <a:spcPts val="0"/>
              </a:spcAft>
            </a:pPr>
            <a:r>
              <a:rPr lang="en-US" sz="1200" spc="-5" dirty="0">
                <a:latin typeface="Arial Narrow"/>
                <a:cs typeface="Arial Narrow"/>
              </a:rPr>
              <a:t>Separately managed accounts are not registered investment products but separate accounts created specifically for the plan. Separately managed funds are not required to file a prospectus or registration statement with the SEC and, accordingly, neither is available. </a:t>
            </a:r>
          </a:p>
          <a:p>
            <a:pPr marR="12700" lvl="0">
              <a:lnSpc>
                <a:spcPct val="100000"/>
              </a:lnSpc>
              <a:spcBef>
                <a:spcPts val="300"/>
              </a:spcBef>
              <a:spcAft>
                <a:spcPts val="0"/>
              </a:spcAft>
            </a:pPr>
            <a:r>
              <a:rPr lang="en-US" sz="1200" spc="-5" dirty="0">
                <a:latin typeface="Arial Narrow"/>
                <a:cs typeface="Arial Narrow"/>
              </a:rPr>
              <a:t>A collective trust stable value fund is offered by a bank or trust company. These investments have interest rate, inflation and credit risks associated with the underlying assets owned by the portfolio or fund. The strength of the wrap contracts, which provide book-value guarantees associated with a fund, depends on the financial strength of the financial institutions issuing the contracts.</a:t>
            </a:r>
          </a:p>
          <a:p>
            <a:pPr marR="12700" lvl="0">
              <a:lnSpc>
                <a:spcPct val="100000"/>
              </a:lnSpc>
              <a:spcBef>
                <a:spcPts val="300"/>
              </a:spcBef>
              <a:spcAft>
                <a:spcPts val="0"/>
              </a:spcAft>
            </a:pPr>
            <a:r>
              <a:rPr lang="en-US" sz="1200" spc="-5" dirty="0">
                <a:latin typeface="Arial Narrow"/>
                <a:cs typeface="Arial Narrow"/>
              </a:rPr>
              <a:t>Certain fixed interest products are offered through insurance company group annuity contracts or funding agreements. The guarantees are backed by the general assets of the insurance company issuing the contract. The strength of the guarantee is dependent on the financial strength of the insurance company issuing the contracts.  </a:t>
            </a:r>
          </a:p>
          <a:p>
            <a:pPr marR="12700" lvl="0">
              <a:lnSpc>
                <a:spcPct val="100000"/>
              </a:lnSpc>
              <a:spcBef>
                <a:spcPts val="300"/>
              </a:spcBef>
              <a:spcAft>
                <a:spcPts val="0"/>
              </a:spcAft>
            </a:pPr>
            <a:r>
              <a:rPr lang="en-US" sz="1200" spc="-5" dirty="0">
                <a:latin typeface="Arial Narrow"/>
                <a:cs typeface="Arial Narrow"/>
              </a:rPr>
              <a:t>Funds may impose redemption fees and/or transfer restrictions if assets are held for less than the published holding period. For more information, see the fund’s prospectus and/or disclosure documents</a:t>
            </a:r>
          </a:p>
          <a:p>
            <a:pPr marR="12700" lvl="0">
              <a:lnSpc>
                <a:spcPct val="100000"/>
              </a:lnSpc>
              <a:spcBef>
                <a:spcPts val="300"/>
              </a:spcBef>
              <a:spcAft>
                <a:spcPts val="0"/>
              </a:spcAft>
            </a:pPr>
            <a:r>
              <a:rPr lang="en-US" sz="1200" spc="-5" dirty="0">
                <a:latin typeface="Arial Narrow"/>
                <a:cs typeface="Arial Narrow"/>
              </a:rPr>
              <a:t>A bond fund's yield, share price and total return change daily and are based on changes in interest rates, market conditions, economic and political news, and the quality and maturity of its investments. In general, bond prices fall when interest rates rise and vice versa.</a:t>
            </a:r>
          </a:p>
          <a:p>
            <a:pPr marR="12700" lvl="0">
              <a:lnSpc>
                <a:spcPct val="100000"/>
              </a:lnSpc>
              <a:spcBef>
                <a:spcPts val="300"/>
              </a:spcBef>
              <a:spcAft>
                <a:spcPts val="0"/>
              </a:spcAft>
            </a:pPr>
            <a:r>
              <a:rPr lang="en-US" sz="1200" spc="-5" dirty="0">
                <a:latin typeface="Arial Narrow"/>
                <a:cs typeface="Arial Narrow"/>
              </a:rPr>
              <a:t>Compared to more highly rated securities, high-yield bond investment options are subject to greater risk, including the risk of default.</a:t>
            </a:r>
          </a:p>
          <a:p>
            <a:pPr marR="12700" lvl="0">
              <a:lnSpc>
                <a:spcPct val="100000"/>
              </a:lnSpc>
              <a:spcBef>
                <a:spcPts val="300"/>
              </a:spcBef>
              <a:spcAft>
                <a:spcPts val="0"/>
              </a:spcAft>
            </a:pPr>
            <a:r>
              <a:rPr lang="en-US" sz="1200" spc="-5" dirty="0">
                <a:latin typeface="Arial Narrow"/>
                <a:cs typeface="Arial Narrow"/>
              </a:rPr>
              <a:t>Certain underlying funds invest in treasury inflation-protected securities (“TIPS”). Unlike conventional bonds, the principal or interest of TIPS is adjusted periodically to a specified rate of inflation (e.g., Consumer Price Index for all Urban Consumers [CPI-U]). There can be no assurance that the inflation index used will accurately measure the actual rate of inflation.</a:t>
            </a:r>
          </a:p>
          <a:p>
            <a:pPr marR="12700" lvl="0">
              <a:lnSpc>
                <a:spcPct val="100000"/>
              </a:lnSpc>
              <a:spcBef>
                <a:spcPts val="300"/>
              </a:spcBef>
              <a:spcAft>
                <a:spcPts val="0"/>
              </a:spcAft>
            </a:pPr>
            <a:r>
              <a:rPr lang="en-US" sz="1200" spc="-5" dirty="0">
                <a:latin typeface="Arial Narrow"/>
                <a:cs typeface="Arial Narrow"/>
              </a:rPr>
              <a:t>U.S. Treasury securities are guaranteed as to the timely payment of principal and interest if held to maturity. Investment options are neither issued nor guaranteed by the U.S. government.</a:t>
            </a:r>
          </a:p>
        </p:txBody>
      </p:sp>
    </p:spTree>
    <p:extLst>
      <p:ext uri="{BB962C8B-B14F-4D97-AF65-F5344CB8AC3E}">
        <p14:creationId xmlns:p14="http://schemas.microsoft.com/office/powerpoint/2010/main" val="2163728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Just getting started: Today’s topics</a:t>
            </a:r>
            <a:br>
              <a:rPr lang="en-US" dirty="0"/>
            </a:br>
            <a:br>
              <a:rPr lang="en-US" dirty="0"/>
            </a:br>
            <a:br>
              <a:rPr lang="en-US" dirty="0"/>
            </a:br>
            <a:endParaRPr lang="en-US" dirty="0"/>
          </a:p>
        </p:txBody>
      </p:sp>
      <p:sp>
        <p:nvSpPr>
          <p:cNvPr id="2" name="Content Placeholder 1"/>
          <p:cNvSpPr>
            <a:spLocks noGrp="1"/>
          </p:cNvSpPr>
          <p:nvPr>
            <p:ph idx="1"/>
          </p:nvPr>
        </p:nvSpPr>
        <p:spPr/>
        <p:txBody>
          <a:bodyPr/>
          <a:lstStyle/>
          <a:p>
            <a:r>
              <a:rPr lang="en-US" dirty="0"/>
              <a:t>Realities of retirement  </a:t>
            </a:r>
          </a:p>
          <a:p>
            <a:r>
              <a:rPr lang="en-US" dirty="0"/>
              <a:t>Plan features and benefits</a:t>
            </a:r>
          </a:p>
          <a:p>
            <a:r>
              <a:rPr lang="en-US" dirty="0"/>
              <a:t>Investment options</a:t>
            </a:r>
          </a:p>
          <a:p>
            <a:r>
              <a:rPr lang="en-US" dirty="0"/>
              <a:t>Demonstration</a:t>
            </a:r>
            <a:r>
              <a:rPr lang="en-US"/>
              <a:t>: www.empowermyretirement.com </a:t>
            </a:r>
            <a:endParaRPr lang="en-US" dirty="0"/>
          </a:p>
          <a:p>
            <a:r>
              <a:rPr lang="en-US" dirty="0"/>
              <a:t>Contacting Empower Retirement </a:t>
            </a:r>
          </a:p>
          <a:p>
            <a:endParaRPr lang="en-US" dirty="0"/>
          </a:p>
          <a:p>
            <a:endParaRPr lang="en-US" dirty="0"/>
          </a:p>
        </p:txBody>
      </p:sp>
    </p:spTree>
    <p:extLst>
      <p:ext uri="{BB962C8B-B14F-4D97-AF65-F5344CB8AC3E}">
        <p14:creationId xmlns:p14="http://schemas.microsoft.com/office/powerpoint/2010/main" val="25309710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bwMode="auto">
          <a:xfrm>
            <a:off x="472965" y="648110"/>
            <a:ext cx="8213835" cy="5640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440" bIns="45619" numCol="1" spcCol="164592" anchor="b" anchorCtr="0" compatLnSpc="1">
            <a:prstTxWarp prst="textNoShape">
              <a:avLst/>
            </a:prstTxWarp>
          </a:bodyPr>
          <a:lstStyle>
            <a:lvl1pPr marL="0" indent="0" algn="l" defTabSz="914608" rtl="0" eaLnBrk="1" fontAlgn="base" hangingPunct="1">
              <a:lnSpc>
                <a:spcPct val="110000"/>
              </a:lnSpc>
              <a:spcBef>
                <a:spcPct val="80000"/>
              </a:spcBef>
              <a:spcAft>
                <a:spcPct val="0"/>
              </a:spcAft>
              <a:buClr>
                <a:srgbClr val="55565A"/>
              </a:buClr>
              <a:buSzPct val="85000"/>
              <a:buFont typeface="Arial" panose="020B0604020202020204" pitchFamily="34" charset="0"/>
              <a:buNone/>
              <a:defRPr sz="8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0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lang="en-US" sz="1000" dirty="0" smtClean="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lang="en-US" sz="1000" dirty="0" smtClean="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lang="en-US" sz="1000" dirty="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a:lstStyle>
          <a:p>
            <a:pPr marR="12700">
              <a:lnSpc>
                <a:spcPct val="100000"/>
              </a:lnSpc>
              <a:spcBef>
                <a:spcPts val="300"/>
              </a:spcBef>
              <a:spcAft>
                <a:spcPts val="0"/>
              </a:spcAft>
            </a:pPr>
            <a:r>
              <a:rPr lang="en-US" sz="1200" spc="-5" dirty="0">
                <a:latin typeface="Arial Narrow"/>
                <a:cs typeface="Arial Narrow"/>
              </a:rPr>
              <a:t>Equity securities of small and mid-sized companies may be more volatile than securities of larger, more established companies.</a:t>
            </a:r>
          </a:p>
          <a:p>
            <a:pPr marR="12700">
              <a:lnSpc>
                <a:spcPct val="100000"/>
              </a:lnSpc>
              <a:spcBef>
                <a:spcPts val="300"/>
              </a:spcBef>
              <a:spcAft>
                <a:spcPts val="0"/>
              </a:spcAft>
            </a:pPr>
            <a:r>
              <a:rPr lang="en-US" sz="1200" spc="-5" dirty="0">
                <a:latin typeface="Arial Narrow"/>
                <a:cs typeface="Arial Narrow"/>
              </a:rPr>
              <a:t>Foreign investments involve special risks, including currency fluctuations, taxation differences and political developments.</a:t>
            </a:r>
          </a:p>
          <a:p>
            <a:pPr marR="12700">
              <a:lnSpc>
                <a:spcPct val="100000"/>
              </a:lnSpc>
              <a:spcBef>
                <a:spcPts val="300"/>
              </a:spcBef>
              <a:spcAft>
                <a:spcPts val="0"/>
              </a:spcAft>
            </a:pPr>
            <a:r>
              <a:rPr lang="en-US" sz="1200" spc="-5" dirty="0">
                <a:latin typeface="Arial Narrow"/>
                <a:cs typeface="Arial Narrow"/>
              </a:rPr>
              <a:t>Equity securities of companies located in emerging markets involve greater risks than investing in more established markets, including currency fluctuations, political developments and share illiquidity.</a:t>
            </a:r>
          </a:p>
          <a:p>
            <a:pPr marR="12700">
              <a:lnSpc>
                <a:spcPct val="100000"/>
              </a:lnSpc>
              <a:spcBef>
                <a:spcPts val="300"/>
              </a:spcBef>
              <a:spcAft>
                <a:spcPts val="0"/>
              </a:spcAft>
            </a:pPr>
            <a:r>
              <a:rPr lang="en-US" sz="1200" spc="-5" dirty="0">
                <a:latin typeface="Arial Narrow"/>
                <a:cs typeface="Arial Narrow"/>
              </a:rPr>
              <a:t>Asset allocation and balanced investment options and models are subject to the risks of the underlying funds, which can be a mix of stocks/stock funds and bonds/bond funds.</a:t>
            </a:r>
          </a:p>
          <a:p>
            <a:pPr marR="12700">
              <a:lnSpc>
                <a:spcPct val="100000"/>
              </a:lnSpc>
              <a:spcBef>
                <a:spcPts val="300"/>
              </a:spcBef>
              <a:spcAft>
                <a:spcPts val="0"/>
              </a:spcAft>
            </a:pPr>
            <a:r>
              <a:rPr lang="en-US" sz="1200" spc="-5" dirty="0">
                <a:latin typeface="Arial Narrow"/>
                <a:cs typeface="Arial Narrow"/>
              </a:rPr>
              <a:t>Specialty funds invest in a limited number of companies and are generally non-diversified. As a result, changes in market value of a single issuer could cause greater volatility than with a more diversified fund.</a:t>
            </a:r>
          </a:p>
          <a:p>
            <a:pPr marR="12700">
              <a:lnSpc>
                <a:spcPct val="100000"/>
              </a:lnSpc>
              <a:spcBef>
                <a:spcPts val="300"/>
              </a:spcBef>
              <a:spcAft>
                <a:spcPts val="0"/>
              </a:spcAft>
            </a:pPr>
            <a:r>
              <a:rPr lang="en-US" sz="1200" spc="-5" dirty="0">
                <a:latin typeface="Arial Narrow"/>
                <a:cs typeface="Arial Narrow"/>
              </a:rPr>
              <a:t>Real estate securities and trusts involve greater risks than other non- diversified investments, including but not limited to: declining property values, varying economic conditions, changes in zoning laws, or losses from casualty. Real estate securities that invest in foreign real estate involve additional risk, including currency fluctuations and political developments.</a:t>
            </a:r>
          </a:p>
          <a:p>
            <a:pPr marR="12700">
              <a:lnSpc>
                <a:spcPct val="100000"/>
              </a:lnSpc>
              <a:spcBef>
                <a:spcPts val="300"/>
              </a:spcBef>
              <a:spcAft>
                <a:spcPts val="0"/>
              </a:spcAft>
            </a:pPr>
            <a:r>
              <a:rPr lang="en-US" sz="1200" spc="-5" dirty="0">
                <a:latin typeface="Arial Narrow"/>
                <a:cs typeface="Arial Narrow"/>
              </a:rPr>
              <a:t>The value of commodity-linked investments may be affected by financial factors, political developments and natural disasters. As such, investment options that invest primarily in commodities may experience greater volatility than investments in traditional securities.</a:t>
            </a:r>
          </a:p>
          <a:p>
            <a:pPr marR="12700">
              <a:lnSpc>
                <a:spcPct val="100000"/>
              </a:lnSpc>
              <a:spcBef>
                <a:spcPts val="300"/>
              </a:spcBef>
              <a:spcAft>
                <a:spcPts val="0"/>
              </a:spcAft>
            </a:pPr>
            <a:r>
              <a:rPr lang="en-US" sz="1200" spc="-5" dirty="0">
                <a:latin typeface="Arial Narrow"/>
                <a:cs typeface="Arial Narrow"/>
              </a:rPr>
              <a:t>A company stock investment option invests in the stock of one company. It has more risk than a diversified portfolio consisting of the stocks of many companies and may be used to round out a well-diversified portfolio. Company stock is not offered by GWFS Equities, Inc.</a:t>
            </a:r>
          </a:p>
          <a:p>
            <a:pPr marR="12700">
              <a:lnSpc>
                <a:spcPct val="100000"/>
              </a:lnSpc>
              <a:spcBef>
                <a:spcPts val="300"/>
              </a:spcBef>
              <a:spcAft>
                <a:spcPts val="0"/>
              </a:spcAft>
            </a:pPr>
            <a:r>
              <a:rPr lang="en-US" sz="1200" spc="-5" dirty="0">
                <a:latin typeface="Arial Narrow"/>
                <a:cs typeface="Arial Narrow"/>
              </a:rPr>
              <a:t>A benchmark index is not actively managed, does not have a defined investment objective, and does not incur fees or expenses. Therefore, performance of a passively managed fund (index fund) will generally be less than its benchmark index. You cannot invest directly in a benchmark index.</a:t>
            </a:r>
          </a:p>
          <a:p>
            <a:pPr marR="12700">
              <a:lnSpc>
                <a:spcPct val="100000"/>
              </a:lnSpc>
              <a:spcBef>
                <a:spcPts val="300"/>
              </a:spcBef>
              <a:spcAft>
                <a:spcPts val="0"/>
              </a:spcAft>
            </a:pPr>
            <a:r>
              <a:rPr lang="en-US" sz="1200" spc="-5" dirty="0">
                <a:latin typeface="Arial Narrow"/>
                <a:cs typeface="Arial Narrow"/>
              </a:rPr>
              <a:t>Putnam mutual funds are managed by Putnam Investment Management, LLC and are distributed by Putnam Retail Management. The Putnam Stable Value fund is distributed and managed by Putnam Fiduciary Trust Company. Putnam is affiliated with GWL&amp;A and GWL&amp;A of NY and their subsidiaries and affiliates.</a:t>
            </a:r>
          </a:p>
          <a:p>
            <a:pPr marL="182880" marR="18415" indent="-154305" defTabSz="914400" fontAlgn="auto">
              <a:lnSpc>
                <a:spcPct val="100000"/>
              </a:lnSpc>
              <a:spcBef>
                <a:spcPts val="300"/>
              </a:spcBef>
              <a:spcAft>
                <a:spcPts val="0"/>
              </a:spcAft>
              <a:buSzTx/>
              <a:buFont typeface="Arial"/>
              <a:buChar char="•"/>
              <a:tabLst>
                <a:tab pos="372745" algn="l"/>
              </a:tabLst>
            </a:pPr>
            <a:endParaRPr lang="en-US" sz="1200" i="1" spc="-5" dirty="0">
              <a:latin typeface="Arial Narrow"/>
              <a:cs typeface="Arial Narrow"/>
            </a:endParaRPr>
          </a:p>
          <a:p>
            <a:pPr marL="182880" marR="18415" indent="-154305" defTabSz="914400" fontAlgn="auto">
              <a:lnSpc>
                <a:spcPct val="100000"/>
              </a:lnSpc>
              <a:spcBef>
                <a:spcPts val="300"/>
              </a:spcBef>
              <a:spcAft>
                <a:spcPts val="0"/>
              </a:spcAft>
              <a:buSzTx/>
              <a:buFont typeface="Arial"/>
              <a:buChar char="•"/>
              <a:tabLst>
                <a:tab pos="372745" algn="l"/>
              </a:tabLst>
            </a:pPr>
            <a:endParaRPr lang="en-US" sz="1200" i="1" spc="-5" dirty="0">
              <a:latin typeface="Arial Narrow"/>
              <a:cs typeface="Arial Narrow"/>
            </a:endParaRPr>
          </a:p>
          <a:p>
            <a:pPr marL="182880" marR="18415" indent="-154305" defTabSz="914400" fontAlgn="auto">
              <a:lnSpc>
                <a:spcPct val="100000"/>
              </a:lnSpc>
              <a:spcBef>
                <a:spcPts val="300"/>
              </a:spcBef>
              <a:spcAft>
                <a:spcPts val="0"/>
              </a:spcAft>
              <a:buSzTx/>
              <a:buFont typeface="Arial"/>
              <a:buChar char="•"/>
              <a:tabLst>
                <a:tab pos="372745" algn="l"/>
              </a:tabLst>
            </a:pPr>
            <a:endParaRPr lang="en-US" sz="1200" i="1" spc="-5" dirty="0">
              <a:latin typeface="Arial Narrow"/>
              <a:cs typeface="Arial Narrow"/>
            </a:endParaRPr>
          </a:p>
          <a:p>
            <a:pPr marL="182880" marR="18415" indent="-154305" defTabSz="914400" fontAlgn="auto">
              <a:lnSpc>
                <a:spcPct val="100000"/>
              </a:lnSpc>
              <a:spcBef>
                <a:spcPts val="300"/>
              </a:spcBef>
              <a:spcAft>
                <a:spcPts val="0"/>
              </a:spcAft>
              <a:buSzTx/>
              <a:buFont typeface="Arial"/>
              <a:buChar char="•"/>
              <a:tabLst>
                <a:tab pos="372745" algn="l"/>
              </a:tabLst>
            </a:pPr>
            <a:endParaRPr lang="en-US" sz="1200" i="1" spc="-5" dirty="0">
              <a:latin typeface="Arial Narrow"/>
              <a:cs typeface="Arial Narrow"/>
            </a:endParaRPr>
          </a:p>
          <a:p>
            <a:pPr marL="182880" marR="18415" indent="-154305" defTabSz="914400" fontAlgn="auto">
              <a:lnSpc>
                <a:spcPct val="100000"/>
              </a:lnSpc>
              <a:spcBef>
                <a:spcPts val="300"/>
              </a:spcBef>
              <a:spcAft>
                <a:spcPts val="0"/>
              </a:spcAft>
              <a:buSzTx/>
              <a:buFont typeface="Arial"/>
              <a:buChar char="•"/>
              <a:tabLst>
                <a:tab pos="372745" algn="l"/>
              </a:tabLst>
            </a:pPr>
            <a:endParaRPr lang="en-US" sz="1200" i="1" spc="-5" dirty="0">
              <a:latin typeface="Arial Narrow"/>
              <a:cs typeface="Arial Narrow"/>
            </a:endParaRPr>
          </a:p>
          <a:p>
            <a:pPr marL="12700" marR="12700">
              <a:lnSpc>
                <a:spcPct val="100000"/>
              </a:lnSpc>
              <a:spcBef>
                <a:spcPts val="300"/>
              </a:spcBef>
            </a:pPr>
            <a:endParaRPr lang="en-US" sz="1200" dirty="0">
              <a:latin typeface="Arial Narrow"/>
              <a:cs typeface="Arial Narrow"/>
            </a:endParaRPr>
          </a:p>
          <a:p>
            <a:pPr marL="12700" marR="12700">
              <a:lnSpc>
                <a:spcPct val="100000"/>
              </a:lnSpc>
              <a:spcBef>
                <a:spcPts val="300"/>
              </a:spcBef>
            </a:pPr>
            <a:endParaRPr lang="en-US" sz="1200" dirty="0">
              <a:latin typeface="Arial Narrow"/>
              <a:cs typeface="Arial Narrow"/>
            </a:endParaRPr>
          </a:p>
        </p:txBody>
      </p:sp>
    </p:spTree>
    <p:extLst>
      <p:ext uri="{BB962C8B-B14F-4D97-AF65-F5344CB8AC3E}">
        <p14:creationId xmlns:p14="http://schemas.microsoft.com/office/powerpoint/2010/main" val="23631855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610" y="685188"/>
            <a:ext cx="8229600" cy="5609280"/>
          </a:xfrm>
        </p:spPr>
        <p:txBody>
          <a:bodyPr numCol="1" spcCol="164117"/>
          <a:lstStyle/>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marL="12700" marR="12700">
              <a:lnSpc>
                <a:spcPct val="100000"/>
              </a:lnSpc>
              <a:spcBef>
                <a:spcPts val="300"/>
              </a:spcBef>
            </a:pPr>
            <a:r>
              <a:rPr lang="en-US" sz="1200" spc="-5" dirty="0">
                <a:latin typeface="Arial Narrow"/>
                <a:cs typeface="Arial Narrow"/>
              </a:rPr>
              <a:t>Th</a:t>
            </a:r>
            <a:r>
              <a:rPr lang="en-US" sz="1200" dirty="0">
                <a:latin typeface="Arial Narrow"/>
                <a:cs typeface="Arial Narrow"/>
              </a:rPr>
              <a:t>e </a:t>
            </a:r>
            <a:r>
              <a:rPr lang="en-US" sz="1200" spc="-5" dirty="0">
                <a:latin typeface="Arial Narrow"/>
                <a:cs typeface="Arial Narrow"/>
              </a:rPr>
              <a:t>followin</a:t>
            </a:r>
            <a:r>
              <a:rPr lang="en-US" sz="1200" dirty="0">
                <a:latin typeface="Arial Narrow"/>
                <a:cs typeface="Arial Narrow"/>
              </a:rPr>
              <a:t>g</a:t>
            </a:r>
            <a:r>
              <a:rPr lang="en-US" sz="1200" spc="10" dirty="0">
                <a:latin typeface="Arial Narrow"/>
                <a:cs typeface="Arial Narrow"/>
              </a:rPr>
              <a:t> </a:t>
            </a:r>
            <a:r>
              <a:rPr lang="en-US" sz="1200" spc="-5" dirty="0">
                <a:latin typeface="Arial Narrow"/>
                <a:cs typeface="Arial Narrow"/>
              </a:rPr>
              <a:t>indice</a:t>
            </a:r>
            <a:r>
              <a:rPr lang="en-US" sz="1200" dirty="0">
                <a:latin typeface="Arial Narrow"/>
                <a:cs typeface="Arial Narrow"/>
              </a:rPr>
              <a:t>s</a:t>
            </a:r>
            <a:r>
              <a:rPr lang="en-US" sz="1200" spc="-5" dirty="0">
                <a:latin typeface="Arial Narrow"/>
                <a:cs typeface="Arial Narrow"/>
              </a:rPr>
              <a:t> an</a:t>
            </a:r>
            <a:r>
              <a:rPr lang="en-US" sz="1200" dirty="0">
                <a:latin typeface="Arial Narrow"/>
                <a:cs typeface="Arial Narrow"/>
              </a:rPr>
              <a:t>d</a:t>
            </a:r>
            <a:r>
              <a:rPr lang="en-US" sz="1200" spc="10" dirty="0">
                <a:latin typeface="Arial Narrow"/>
                <a:cs typeface="Arial Narrow"/>
              </a:rPr>
              <a:t> </a:t>
            </a:r>
            <a:r>
              <a:rPr lang="en-US" sz="1200" spc="-5" dirty="0">
                <a:latin typeface="Arial Narrow"/>
                <a:cs typeface="Arial Narrow"/>
              </a:rPr>
              <a:t>benchmark</a:t>
            </a:r>
            <a:r>
              <a:rPr lang="en-US" sz="1200" dirty="0">
                <a:latin typeface="Arial Narrow"/>
                <a:cs typeface="Arial Narrow"/>
              </a:rPr>
              <a:t>s </a:t>
            </a:r>
            <a:r>
              <a:rPr lang="en-US" sz="1200" spc="-5" dirty="0">
                <a:latin typeface="Arial Narrow"/>
                <a:cs typeface="Arial Narrow"/>
              </a:rPr>
              <a:t>ar</a:t>
            </a:r>
            <a:r>
              <a:rPr lang="en-US" sz="1200" dirty="0">
                <a:latin typeface="Arial Narrow"/>
                <a:cs typeface="Arial Narrow"/>
              </a:rPr>
              <a:t>e </a:t>
            </a:r>
            <a:r>
              <a:rPr lang="en-US" sz="1200" spc="-5" dirty="0">
                <a:latin typeface="Arial Narrow"/>
                <a:cs typeface="Arial Narrow"/>
              </a:rPr>
              <a:t>use</a:t>
            </a:r>
            <a:r>
              <a:rPr lang="en-US" sz="1200" dirty="0">
                <a:latin typeface="Arial Narrow"/>
                <a:cs typeface="Arial Narrow"/>
              </a:rPr>
              <a:t>d</a:t>
            </a:r>
            <a:r>
              <a:rPr lang="en-US" sz="1200" spc="10" dirty="0">
                <a:latin typeface="Arial Narrow"/>
                <a:cs typeface="Arial Narrow"/>
              </a:rPr>
              <a:t> </a:t>
            </a:r>
            <a:r>
              <a:rPr lang="en-US" sz="1200" spc="-5" dirty="0">
                <a:latin typeface="Arial Narrow"/>
                <a:cs typeface="Arial Narrow"/>
              </a:rPr>
              <a:t>fo</a:t>
            </a:r>
            <a:r>
              <a:rPr lang="en-US" sz="1200" dirty="0">
                <a:latin typeface="Arial Narrow"/>
                <a:cs typeface="Arial Narrow"/>
              </a:rPr>
              <a:t>r</a:t>
            </a:r>
            <a:r>
              <a:rPr lang="en-US" sz="1200" spc="-5" dirty="0">
                <a:latin typeface="Arial Narrow"/>
                <a:cs typeface="Arial Narrow"/>
              </a:rPr>
              <a:t> illustrativ</a:t>
            </a:r>
            <a:r>
              <a:rPr lang="en-US" sz="1200" dirty="0">
                <a:latin typeface="Arial Narrow"/>
                <a:cs typeface="Arial Narrow"/>
              </a:rPr>
              <a:t>e</a:t>
            </a:r>
            <a:r>
              <a:rPr lang="en-US" sz="1200" spc="-20" dirty="0">
                <a:latin typeface="Arial Narrow"/>
                <a:cs typeface="Arial Narrow"/>
              </a:rPr>
              <a:t> </a:t>
            </a:r>
            <a:r>
              <a:rPr lang="en-US" sz="1200" spc="-5" dirty="0">
                <a:latin typeface="Arial Narrow"/>
                <a:cs typeface="Arial Narrow"/>
              </a:rPr>
              <a:t>purposes onl</a:t>
            </a:r>
            <a:r>
              <a:rPr lang="en-US" sz="1200" dirty="0">
                <a:latin typeface="Arial Narrow"/>
                <a:cs typeface="Arial Narrow"/>
              </a:rPr>
              <a:t>y </a:t>
            </a:r>
            <a:r>
              <a:rPr lang="en-US" sz="1200" spc="-5" dirty="0">
                <a:latin typeface="Arial Narrow"/>
                <a:cs typeface="Arial Narrow"/>
              </a:rPr>
              <a:t>an</a:t>
            </a:r>
            <a:r>
              <a:rPr lang="en-US" sz="1200" dirty="0">
                <a:latin typeface="Arial Narrow"/>
                <a:cs typeface="Arial Narrow"/>
              </a:rPr>
              <a:t>d</a:t>
            </a:r>
            <a:r>
              <a:rPr lang="en-US" sz="1200" spc="10" dirty="0">
                <a:latin typeface="Arial Narrow"/>
                <a:cs typeface="Arial Narrow"/>
              </a:rPr>
              <a:t> </a:t>
            </a:r>
            <a:r>
              <a:rPr lang="en-US" sz="1200" spc="-5" dirty="0">
                <a:latin typeface="Arial Narrow"/>
                <a:cs typeface="Arial Narrow"/>
              </a:rPr>
              <a:t>ar</a:t>
            </a:r>
            <a:r>
              <a:rPr lang="en-US" sz="1200" dirty="0">
                <a:latin typeface="Arial Narrow"/>
                <a:cs typeface="Arial Narrow"/>
              </a:rPr>
              <a:t>e </a:t>
            </a:r>
            <a:r>
              <a:rPr lang="en-US" sz="1200" spc="-5" dirty="0">
                <a:latin typeface="Arial Narrow"/>
                <a:cs typeface="Arial Narrow"/>
              </a:rPr>
              <a:t>no</a:t>
            </a:r>
            <a:r>
              <a:rPr lang="en-US" sz="1200" dirty="0">
                <a:latin typeface="Arial Narrow"/>
                <a:cs typeface="Arial Narrow"/>
              </a:rPr>
              <a:t>t </a:t>
            </a:r>
            <a:r>
              <a:rPr lang="en-US" sz="1200" spc="-5" dirty="0">
                <a:latin typeface="Arial Narrow"/>
                <a:cs typeface="Arial Narrow"/>
              </a:rPr>
              <a:t>intende</a:t>
            </a:r>
            <a:r>
              <a:rPr lang="en-US" sz="1200" dirty="0">
                <a:latin typeface="Arial Narrow"/>
                <a:cs typeface="Arial Narrow"/>
              </a:rPr>
              <a:t>d</a:t>
            </a:r>
            <a:r>
              <a:rPr lang="en-US" sz="1200" spc="15" dirty="0">
                <a:latin typeface="Arial Narrow"/>
                <a:cs typeface="Arial Narrow"/>
              </a:rPr>
              <a:t> </a:t>
            </a:r>
            <a:r>
              <a:rPr lang="en-US" sz="1200" spc="-5" dirty="0">
                <a:latin typeface="Arial Narrow"/>
                <a:cs typeface="Arial Narrow"/>
              </a:rPr>
              <a:t>t</a:t>
            </a:r>
            <a:r>
              <a:rPr lang="en-US" sz="1200" dirty="0">
                <a:latin typeface="Arial Narrow"/>
                <a:cs typeface="Arial Narrow"/>
              </a:rPr>
              <a:t>o </a:t>
            </a:r>
            <a:r>
              <a:rPr lang="en-US" sz="1200" spc="-5" dirty="0">
                <a:latin typeface="Arial Narrow"/>
                <a:cs typeface="Arial Narrow"/>
              </a:rPr>
              <a:t>b</a:t>
            </a:r>
            <a:r>
              <a:rPr lang="en-US" sz="1200" dirty="0">
                <a:latin typeface="Arial Narrow"/>
                <a:cs typeface="Arial Narrow"/>
              </a:rPr>
              <a:t>e</a:t>
            </a:r>
            <a:r>
              <a:rPr lang="en-US" sz="1200" spc="10" dirty="0">
                <a:latin typeface="Arial Narrow"/>
                <a:cs typeface="Arial Narrow"/>
              </a:rPr>
              <a:t> </a:t>
            </a:r>
            <a:r>
              <a:rPr lang="en-US" sz="1200" spc="-5" dirty="0">
                <a:latin typeface="Arial Narrow"/>
                <a:cs typeface="Arial Narrow"/>
              </a:rPr>
              <a:t>ind</a:t>
            </a:r>
            <a:r>
              <a:rPr lang="en-US" sz="1200" dirty="0">
                <a:latin typeface="Arial Narrow"/>
                <a:cs typeface="Arial Narrow"/>
              </a:rPr>
              <a:t>i</a:t>
            </a:r>
            <a:r>
              <a:rPr lang="en-US" sz="1200" spc="-5" dirty="0">
                <a:latin typeface="Arial Narrow"/>
                <a:cs typeface="Arial Narrow"/>
              </a:rPr>
              <a:t>cativ</a:t>
            </a:r>
            <a:r>
              <a:rPr lang="en-US" sz="1200" dirty="0">
                <a:latin typeface="Arial Narrow"/>
                <a:cs typeface="Arial Narrow"/>
              </a:rPr>
              <a:t>e</a:t>
            </a:r>
            <a:r>
              <a:rPr lang="en-US" sz="1200" spc="-5" dirty="0">
                <a:latin typeface="Arial Narrow"/>
                <a:cs typeface="Arial Narrow"/>
              </a:rPr>
              <a:t> o</a:t>
            </a:r>
            <a:r>
              <a:rPr lang="en-US" sz="1200" dirty="0">
                <a:latin typeface="Arial Narrow"/>
                <a:cs typeface="Arial Narrow"/>
              </a:rPr>
              <a:t>f</a:t>
            </a:r>
            <a:r>
              <a:rPr lang="en-US" sz="1200" spc="-5" dirty="0">
                <a:latin typeface="Arial Narrow"/>
                <a:cs typeface="Arial Narrow"/>
              </a:rPr>
              <a:t> fun</a:t>
            </a:r>
            <a:r>
              <a:rPr lang="en-US" sz="1200" dirty="0">
                <a:latin typeface="Arial Narrow"/>
                <a:cs typeface="Arial Narrow"/>
              </a:rPr>
              <a:t>d</a:t>
            </a:r>
            <a:r>
              <a:rPr lang="en-US" sz="1200" spc="10" dirty="0">
                <a:latin typeface="Arial Narrow"/>
                <a:cs typeface="Arial Narrow"/>
              </a:rPr>
              <a:t> </a:t>
            </a:r>
            <a:r>
              <a:rPr lang="en-US" sz="1200" spc="-5" dirty="0">
                <a:latin typeface="Arial Narrow"/>
                <a:cs typeface="Arial Narrow"/>
              </a:rPr>
              <a:t>performance.</a:t>
            </a:r>
          </a:p>
          <a:p>
            <a:pPr marL="182880" marR="18415" indent="-154305" defTabSz="914400" fontAlgn="auto">
              <a:lnSpc>
                <a:spcPct val="100000"/>
              </a:lnSpc>
              <a:spcBef>
                <a:spcPts val="300"/>
              </a:spcBef>
              <a:spcAft>
                <a:spcPts val="0"/>
              </a:spcAft>
              <a:buSzTx/>
              <a:buFont typeface="Arial"/>
              <a:buChar char="•"/>
              <a:tabLst>
                <a:tab pos="372745" algn="l"/>
              </a:tabLst>
            </a:pPr>
            <a:r>
              <a:rPr lang="en-US" sz="1200" i="1" spc="-5" dirty="0">
                <a:latin typeface="Arial Narrow"/>
                <a:cs typeface="Arial Narrow"/>
              </a:rPr>
              <a:t>The Ibbotson U.S. Treasury Bill Index is used to measure public obligations of the U.S. Treasury, excluding flower bonds and foreign-targeted issues, and all publicly issued debt of U.S. Government agencies and quasi-federal corporations, and corporate debt guaranteed by the U.S. Government with maturities less than 1 year.</a:t>
            </a:r>
          </a:p>
          <a:p>
            <a:pPr marL="182880" marR="18415" indent="-154305" defTabSz="914400" fontAlgn="auto">
              <a:lnSpc>
                <a:spcPct val="100000"/>
              </a:lnSpc>
              <a:spcBef>
                <a:spcPts val="300"/>
              </a:spcBef>
              <a:spcAft>
                <a:spcPts val="0"/>
              </a:spcAft>
              <a:buSzTx/>
              <a:buFont typeface="Arial"/>
              <a:buChar char="•"/>
              <a:tabLst>
                <a:tab pos="372745" algn="l"/>
              </a:tabLst>
            </a:pPr>
            <a:r>
              <a:rPr lang="en-US" sz="1200" i="1" spc="-5" dirty="0">
                <a:latin typeface="Arial Narrow"/>
                <a:cs typeface="Arial Narrow"/>
              </a:rPr>
              <a:t>The Bloomberg Barclays Capital U.S. Aggregate Bond Index is used to represent fixed rate debt issues rated investment grade or higher having at least 1 year left to maturity and an outstanding par value of at least $100 million.</a:t>
            </a:r>
          </a:p>
          <a:p>
            <a:pPr marL="182880" marR="18415" indent="-154305" defTabSz="914400" fontAlgn="auto">
              <a:lnSpc>
                <a:spcPct val="100000"/>
              </a:lnSpc>
              <a:spcBef>
                <a:spcPts val="300"/>
              </a:spcBef>
              <a:spcAft>
                <a:spcPts val="0"/>
              </a:spcAft>
              <a:buSzTx/>
              <a:buFont typeface="Arial"/>
              <a:buChar char="•"/>
              <a:tabLst>
                <a:tab pos="372745" algn="l"/>
              </a:tabLst>
            </a:pPr>
            <a:r>
              <a:rPr lang="en-US" sz="1200" i="1" spc="-5" dirty="0">
                <a:latin typeface="Arial Narrow"/>
                <a:cs typeface="Arial Narrow"/>
              </a:rPr>
              <a:t>The Standard &amp; Poor’s 500 ®  Index is used as a proxy for the stock market in general. S&amp;P 500®  Index is a registered trademark of Standard &amp; Poor’s Financial Services LLC, and is an unmanaged index considered indicative of the domestic Large-Cap equity market.</a:t>
            </a:r>
          </a:p>
          <a:p>
            <a:pPr marL="182880" marR="18415" lvl="1" indent="-154305" defTabSz="914400" fontAlgn="auto">
              <a:lnSpc>
                <a:spcPct val="100000"/>
              </a:lnSpc>
              <a:spcBef>
                <a:spcPts val="300"/>
              </a:spcBef>
              <a:spcAft>
                <a:spcPts val="0"/>
              </a:spcAft>
              <a:buFont typeface="Arial"/>
              <a:buChar char="•"/>
              <a:tabLst>
                <a:tab pos="372745" algn="l"/>
              </a:tabLst>
            </a:pPr>
            <a:r>
              <a:rPr lang="en-US" sz="1200" i="1" spc="-5" dirty="0">
                <a:latin typeface="Arial Narrow"/>
                <a:cs typeface="Arial Narrow"/>
              </a:rPr>
              <a:t>The Russell 2000 Index and benchmark is unmanaged and used to track the smallest 2000 companies in the Russell 3000 Index, which represents approximately 7% of the Russell 3000 total market capitalization. </a:t>
            </a:r>
          </a:p>
          <a:p>
            <a:pPr marL="182880" marR="18415" lvl="1" indent="-154305" defTabSz="914400" fontAlgn="auto">
              <a:lnSpc>
                <a:spcPct val="100000"/>
              </a:lnSpc>
              <a:spcBef>
                <a:spcPts val="300"/>
              </a:spcBef>
              <a:spcAft>
                <a:spcPts val="0"/>
              </a:spcAft>
              <a:buFont typeface="Arial"/>
              <a:buChar char="•"/>
              <a:tabLst>
                <a:tab pos="372745" algn="l"/>
              </a:tabLst>
            </a:pPr>
            <a:r>
              <a:rPr lang="en-US" sz="1200" i="1" spc="-5" dirty="0">
                <a:latin typeface="Arial Narrow"/>
                <a:cs typeface="Arial Narrow"/>
              </a:rPr>
              <a:t>The Russell 2000 Value Index and benchmark measures the performance of companies within the Russell 2000 Index having lower price-to-book ratios and lower forecasted growth values.   </a:t>
            </a:r>
          </a:p>
          <a:p>
            <a:pPr marL="182880" marR="18415" lvl="1" indent="-154305" defTabSz="914400" fontAlgn="auto">
              <a:lnSpc>
                <a:spcPct val="100000"/>
              </a:lnSpc>
              <a:spcBef>
                <a:spcPts val="300"/>
              </a:spcBef>
              <a:spcAft>
                <a:spcPts val="0"/>
              </a:spcAft>
              <a:buFont typeface="Arial"/>
              <a:buChar char="•"/>
              <a:tabLst>
                <a:tab pos="372745" algn="l"/>
              </a:tabLst>
            </a:pPr>
            <a:r>
              <a:rPr lang="en-US" sz="1200" i="1" spc="-5" dirty="0">
                <a:latin typeface="Arial Narrow"/>
                <a:cs typeface="Arial Narrow"/>
              </a:rPr>
              <a:t>The Russell 2000 Growth Index and benchmark measures the performance of companies within the Russell 2000 Index having higher price-to-book ratios and higher forecasted growth values. </a:t>
            </a:r>
          </a:p>
          <a:p>
            <a:pPr marL="182880" marR="18415" lvl="1" indent="-154305" defTabSz="914400" fontAlgn="auto">
              <a:lnSpc>
                <a:spcPct val="100000"/>
              </a:lnSpc>
              <a:spcBef>
                <a:spcPts val="300"/>
              </a:spcBef>
              <a:spcAft>
                <a:spcPts val="0"/>
              </a:spcAft>
              <a:buFont typeface="Arial"/>
              <a:buChar char="•"/>
              <a:tabLst>
                <a:tab pos="372745" algn="l"/>
              </a:tabLst>
            </a:pPr>
            <a:r>
              <a:rPr lang="en-US" sz="1200" i="1" spc="-5" dirty="0">
                <a:latin typeface="Arial Narrow"/>
                <a:cs typeface="Arial Narrow"/>
              </a:rPr>
              <a:t>The Russell 1000 Growth Index®  measures the performance of those Russell 1000 companies with higher price-to-book ratios and higher forecasted growth values.</a:t>
            </a:r>
          </a:p>
          <a:p>
            <a:pPr marL="182880" marR="18415" lvl="1" indent="-154305" defTabSz="914400" fontAlgn="auto">
              <a:lnSpc>
                <a:spcPct val="100000"/>
              </a:lnSpc>
              <a:spcBef>
                <a:spcPts val="300"/>
              </a:spcBef>
              <a:spcAft>
                <a:spcPts val="0"/>
              </a:spcAft>
              <a:buFont typeface="Arial"/>
              <a:buChar char="•"/>
              <a:tabLst>
                <a:tab pos="372745" algn="l"/>
              </a:tabLst>
            </a:pPr>
            <a:r>
              <a:rPr lang="en-US" sz="1200" i="1" spc="-5" dirty="0">
                <a:latin typeface="Arial Narrow"/>
                <a:cs typeface="Arial Narrow"/>
              </a:rPr>
              <a:t>The Russell 1000 Value Index® measures the performance of those Russell 1000 companies with lower price-to-book ratios and lower forecasted growth values.</a:t>
            </a:r>
          </a:p>
          <a:p>
            <a:pPr marL="182880" marR="18415" lvl="1" indent="-154305" defTabSz="914400" fontAlgn="auto">
              <a:lnSpc>
                <a:spcPct val="100000"/>
              </a:lnSpc>
              <a:spcBef>
                <a:spcPts val="300"/>
              </a:spcBef>
              <a:spcAft>
                <a:spcPts val="0"/>
              </a:spcAft>
              <a:buFont typeface="Arial"/>
              <a:buChar char="•"/>
              <a:tabLst>
                <a:tab pos="372745" algn="l"/>
              </a:tabLst>
            </a:pPr>
            <a:r>
              <a:rPr lang="en-US" sz="1200" i="1" spc="-5" dirty="0">
                <a:latin typeface="Arial Narrow"/>
                <a:cs typeface="Arial Narrow"/>
              </a:rPr>
              <a:t>The Morgan Stanley Capital International Europe, Australasia and Far East Index (MSCI EAFE) is a capitalization-weighted measure of stock markets in Europe, Australasia and the Far East</a:t>
            </a:r>
          </a:p>
          <a:p>
            <a:pPr marL="182880" marR="18415" lvl="1" indent="-154305" defTabSz="914400" fontAlgn="auto">
              <a:lnSpc>
                <a:spcPct val="100000"/>
              </a:lnSpc>
              <a:spcBef>
                <a:spcPts val="300"/>
              </a:spcBef>
              <a:spcAft>
                <a:spcPts val="0"/>
              </a:spcAft>
              <a:buFont typeface="Arial"/>
              <a:buChar char="•"/>
              <a:tabLst>
                <a:tab pos="372745" algn="l"/>
              </a:tabLst>
            </a:pPr>
            <a:r>
              <a:rPr lang="en-US" sz="1200" i="1" spc="-5" dirty="0">
                <a:latin typeface="Arial Narrow"/>
                <a:cs typeface="Arial Narrow"/>
              </a:rPr>
              <a:t>Citigroup 3-Month T-Bill Index – The Citigroup 3-Month T-Bill Index is an unmanaged index that is generally representative of 3-month Treasury bills and consists of an average of the last 3-month U.S. Treasury Bill issues</a:t>
            </a:r>
          </a:p>
          <a:p>
            <a:pPr marL="182880" marR="18415" lvl="1" indent="-154305" defTabSz="914400" fontAlgn="auto">
              <a:lnSpc>
                <a:spcPct val="100000"/>
              </a:lnSpc>
              <a:spcBef>
                <a:spcPts val="300"/>
              </a:spcBef>
              <a:spcAft>
                <a:spcPts val="0"/>
              </a:spcAft>
              <a:buFont typeface="Arial"/>
              <a:buChar char="•"/>
              <a:tabLst>
                <a:tab pos="372745" algn="l"/>
              </a:tabLst>
            </a:pPr>
            <a:endParaRPr lang="en-US" sz="1200" i="1" spc="-5" dirty="0">
              <a:latin typeface="Arial Narrow"/>
              <a:cs typeface="Arial Narrow"/>
            </a:endParaRPr>
          </a:p>
          <a:p>
            <a:pPr marL="182880" marR="18415" lvl="1" indent="-154305" defTabSz="914400" fontAlgn="auto">
              <a:lnSpc>
                <a:spcPct val="100000"/>
              </a:lnSpc>
              <a:spcBef>
                <a:spcPts val="300"/>
              </a:spcBef>
              <a:spcAft>
                <a:spcPts val="0"/>
              </a:spcAft>
              <a:buFont typeface="Arial"/>
              <a:buChar char="•"/>
              <a:tabLst>
                <a:tab pos="372745" algn="l"/>
              </a:tabLst>
            </a:pPr>
            <a:endParaRPr lang="en-US" sz="1200" i="1" spc="-5" dirty="0">
              <a:latin typeface="Arial Narrow"/>
              <a:cs typeface="Arial Narrow"/>
            </a:endParaRPr>
          </a:p>
          <a:p>
            <a:pPr marL="182880" marR="18415" lvl="1" indent="-154305" defTabSz="914400" fontAlgn="auto">
              <a:lnSpc>
                <a:spcPct val="100000"/>
              </a:lnSpc>
              <a:spcBef>
                <a:spcPts val="300"/>
              </a:spcBef>
              <a:spcAft>
                <a:spcPts val="0"/>
              </a:spcAft>
              <a:buFont typeface="Arial"/>
              <a:buChar char="•"/>
              <a:tabLst>
                <a:tab pos="372745" algn="l"/>
              </a:tabLst>
            </a:pPr>
            <a:endParaRPr lang="en-US" sz="1200" i="1" spc="-5" dirty="0">
              <a:latin typeface="Arial Narrow"/>
              <a:cs typeface="Arial Narrow"/>
            </a:endParaRPr>
          </a:p>
          <a:p>
            <a:pPr marL="182880" marR="18415" lvl="1" indent="-154305" defTabSz="914400" fontAlgn="auto">
              <a:lnSpc>
                <a:spcPct val="100000"/>
              </a:lnSpc>
              <a:spcBef>
                <a:spcPts val="300"/>
              </a:spcBef>
              <a:spcAft>
                <a:spcPts val="0"/>
              </a:spcAft>
              <a:buFont typeface="Arial"/>
              <a:buChar char="•"/>
              <a:tabLst>
                <a:tab pos="372745" algn="l"/>
              </a:tabLst>
            </a:pPr>
            <a:endParaRPr lang="en-US" sz="1200" i="1" spc="-5" dirty="0">
              <a:latin typeface="Arial Narrow"/>
              <a:cs typeface="Arial Narrow"/>
            </a:endParaRPr>
          </a:p>
          <a:p>
            <a:pPr marL="182880" marR="18415" lvl="1" indent="-154305" defTabSz="914400" fontAlgn="auto">
              <a:lnSpc>
                <a:spcPct val="100000"/>
              </a:lnSpc>
              <a:spcBef>
                <a:spcPts val="300"/>
              </a:spcBef>
              <a:spcAft>
                <a:spcPts val="0"/>
              </a:spcAft>
              <a:buFont typeface="Arial"/>
              <a:buChar char="•"/>
              <a:tabLst>
                <a:tab pos="372745" algn="l"/>
              </a:tabLst>
            </a:pPr>
            <a:endParaRPr lang="en-US" sz="1200" i="1" spc="-5" dirty="0">
              <a:latin typeface="Arial Narrow"/>
              <a:cs typeface="Arial Narrow"/>
            </a:endParaRPr>
          </a:p>
          <a:p>
            <a:pPr marL="182880" marR="18415" lvl="1" indent="-154305" defTabSz="914400" fontAlgn="auto">
              <a:lnSpc>
                <a:spcPct val="100000"/>
              </a:lnSpc>
              <a:spcBef>
                <a:spcPts val="300"/>
              </a:spcBef>
              <a:spcAft>
                <a:spcPts val="0"/>
              </a:spcAft>
              <a:buFont typeface="Arial"/>
              <a:buChar char="•"/>
              <a:tabLst>
                <a:tab pos="372745" algn="l"/>
              </a:tabLst>
            </a:pPr>
            <a:endParaRPr lang="en-US" sz="1200" i="1" spc="-5" dirty="0">
              <a:latin typeface="Arial Narrow"/>
              <a:cs typeface="Arial Narrow"/>
            </a:endParaRPr>
          </a:p>
        </p:txBody>
      </p:sp>
    </p:spTree>
    <p:extLst>
      <p:ext uri="{BB962C8B-B14F-4D97-AF65-F5344CB8AC3E}">
        <p14:creationId xmlns:p14="http://schemas.microsoft.com/office/powerpoint/2010/main" val="29592390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610" y="1688722"/>
            <a:ext cx="8229600" cy="4076056"/>
          </a:xfrm>
        </p:spPr>
        <p:txBody>
          <a:bodyPr numCol="1" spcCol="164117"/>
          <a:lstStyle/>
          <a:p>
            <a:pPr lvl="0">
              <a:spcBef>
                <a:spcPts val="300"/>
              </a:spcBef>
            </a:pPr>
            <a:r>
              <a:rPr lang="en-US" sz="1200" dirty="0"/>
              <a:t>IMPORTANT: The projections, or other information generated on the website by the investment analysis tool regarding the likelihood of various investment outcomes, are hypothetical in nature. They do not reflect actual investment results and are not guarantees of future results. The results may vary with each use and over time. Healthcare costs and projections, if applicable, are provided by </a:t>
            </a:r>
            <a:r>
              <a:rPr lang="en-US" sz="1200" dirty="0" err="1"/>
              <a:t>HealthView</a:t>
            </a:r>
            <a:r>
              <a:rPr lang="en-US" sz="1200" dirty="0"/>
              <a:t> Services. </a:t>
            </a:r>
            <a:r>
              <a:rPr lang="en-US" sz="1200" dirty="0" err="1"/>
              <a:t>Healthview</a:t>
            </a:r>
            <a:r>
              <a:rPr lang="en-US" sz="1200" dirty="0"/>
              <a:t> Services is not affiliated with GWFS Equities, Inc. Empower Retirement does not provide healthcare advice. A top peer is defined as an individual who is at the 90th percentile of the selected age band, salary range and gender.</a:t>
            </a:r>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lnSpc>
                <a:spcPct val="100000"/>
              </a:lnSpc>
              <a:spcBef>
                <a:spcPts val="300"/>
              </a:spcBef>
              <a:spcAft>
                <a:spcPts val="0"/>
              </a:spcAft>
            </a:pPr>
            <a:endParaRPr lang="en-US" sz="1200" dirty="0"/>
          </a:p>
          <a:p>
            <a:pPr>
              <a:spcBef>
                <a:spcPts val="300"/>
              </a:spcBef>
            </a:pPr>
            <a:endParaRPr lang="en-US" sz="1200" dirty="0">
              <a:solidFill>
                <a:srgbClr val="FF0000"/>
              </a:solidFill>
            </a:endParaRPr>
          </a:p>
          <a:p>
            <a:endParaRPr lang="en-US" sz="1200" dirty="0">
              <a:solidFill>
                <a:srgbClr val="FF0000"/>
              </a:solidFill>
            </a:endParaRPr>
          </a:p>
        </p:txBody>
      </p:sp>
    </p:spTree>
    <p:extLst>
      <p:ext uri="{BB962C8B-B14F-4D97-AF65-F5344CB8AC3E}">
        <p14:creationId xmlns:p14="http://schemas.microsoft.com/office/powerpoint/2010/main" val="41750740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Contact Empower: Get help when you need it</a:t>
            </a:r>
          </a:p>
        </p:txBody>
      </p:sp>
      <p:sp>
        <p:nvSpPr>
          <p:cNvPr id="6" name="Content Placeholder 5"/>
          <p:cNvSpPr>
            <a:spLocks noGrp="1"/>
          </p:cNvSpPr>
          <p:nvPr>
            <p:ph idx="1"/>
          </p:nvPr>
        </p:nvSpPr>
        <p:spPr/>
        <p:txBody>
          <a:bodyPr/>
          <a:lstStyle/>
          <a:p>
            <a:r>
              <a:rPr lang="en-US" sz="2000" dirty="0"/>
              <a:t>www.empowermyretirement.com </a:t>
            </a:r>
          </a:p>
          <a:p>
            <a:r>
              <a:rPr lang="en-US" sz="2000" dirty="0"/>
              <a:t>1-800-338-4015 </a:t>
            </a:r>
          </a:p>
          <a:p>
            <a:pPr lvl="1"/>
            <a:r>
              <a:rPr lang="en-US" sz="1800" dirty="0"/>
              <a:t>Monday - Friday, </a:t>
            </a:r>
            <a:r>
              <a:rPr lang="en-US" dirty="0"/>
              <a:t>9</a:t>
            </a:r>
            <a:r>
              <a:rPr lang="en-US" sz="1800" dirty="0"/>
              <a:t> a.m. to 10 p.m. Eastern time</a:t>
            </a:r>
          </a:p>
          <a:p>
            <a:pPr lvl="1"/>
            <a:r>
              <a:rPr lang="en-US" sz="1800" dirty="0"/>
              <a:t>Saturday, 9 a.m. to 5 p.m. Eastern time</a:t>
            </a:r>
          </a:p>
          <a:p>
            <a:pPr lvl="1"/>
            <a:r>
              <a:rPr lang="en-US" sz="1800" dirty="0"/>
              <a:t>Automated system available </a:t>
            </a:r>
          </a:p>
          <a:p>
            <a:pPr lvl="2"/>
            <a:r>
              <a:rPr lang="en-US" sz="1600" dirty="0"/>
              <a:t>24 hours a day, seven days a week</a:t>
            </a:r>
          </a:p>
          <a:p>
            <a:pPr lvl="2"/>
            <a:r>
              <a:rPr lang="en-US" sz="1600" dirty="0"/>
              <a:t>Requires password</a:t>
            </a:r>
          </a:p>
          <a:p>
            <a:r>
              <a:rPr lang="en-US" sz="2000" dirty="0"/>
              <a:t>TTY: 800-345-1833  </a:t>
            </a:r>
          </a:p>
          <a:p>
            <a:r>
              <a:rPr lang="en-US" dirty="0"/>
              <a:t>Follow Empower</a:t>
            </a:r>
          </a:p>
          <a:p>
            <a:endParaRPr lang="en-US" sz="2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095" y="5210006"/>
            <a:ext cx="455819" cy="4572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251" y="5210006"/>
            <a:ext cx="455819" cy="4572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5519" y="5210006"/>
            <a:ext cx="457200" cy="45720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7386" y="5210006"/>
            <a:ext cx="457200" cy="45720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29252" y="5210006"/>
            <a:ext cx="457200" cy="457200"/>
          </a:xfrm>
          <a:prstGeom prst="rect">
            <a:avLst/>
          </a:prstGeom>
        </p:spPr>
      </p:pic>
    </p:spTree>
    <p:extLst>
      <p:ext uri="{BB962C8B-B14F-4D97-AF65-F5344CB8AC3E}">
        <p14:creationId xmlns:p14="http://schemas.microsoft.com/office/powerpoint/2010/main" val="2057674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Realities of retirement: Sources of income</a:t>
            </a:r>
          </a:p>
        </p:txBody>
      </p:sp>
      <p:sp>
        <p:nvSpPr>
          <p:cNvPr id="4" name="Text Placeholder 3"/>
          <p:cNvSpPr>
            <a:spLocks noGrp="1"/>
          </p:cNvSpPr>
          <p:nvPr>
            <p:ph type="body" sz="quarter" idx="10"/>
          </p:nvPr>
        </p:nvSpPr>
        <p:spPr>
          <a:xfrm>
            <a:off x="457200" y="6583680"/>
            <a:ext cx="6959891" cy="172142"/>
          </a:xfrm>
        </p:spPr>
        <p:txBody>
          <a:bodyPr/>
          <a:lstStyle/>
          <a:p>
            <a:r>
              <a:rPr lang="en-US" sz="1200" dirty="0"/>
              <a:t>Source: Employee Benefit Research Institute estimates from the Current Population Survey, EBRI Databook on Employee Benefits, Chapter 3: Sources of Income for Persons Aged 55 and Over. Final figures are rounded to the nearest whole number.  Data as of July 2014.</a:t>
            </a:r>
          </a:p>
        </p:txBody>
      </p:sp>
      <p:graphicFrame>
        <p:nvGraphicFramePr>
          <p:cNvPr id="5" name="Chart 4"/>
          <p:cNvGraphicFramePr/>
          <p:nvPr>
            <p:extLst>
              <p:ext uri="{D42A27DB-BD31-4B8C-83A1-F6EECF244321}">
                <p14:modId xmlns:p14="http://schemas.microsoft.com/office/powerpoint/2010/main" val="2721713040"/>
              </p:ext>
            </p:extLst>
          </p:nvPr>
        </p:nvGraphicFramePr>
        <p:xfrm>
          <a:off x="228600" y="1695450"/>
          <a:ext cx="8534400" cy="39941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3991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 Highlights</a:t>
            </a:r>
          </a:p>
        </p:txBody>
      </p:sp>
      <p:sp>
        <p:nvSpPr>
          <p:cNvPr id="3" name="Content Placeholder 2"/>
          <p:cNvSpPr>
            <a:spLocks noGrp="1"/>
          </p:cNvSpPr>
          <p:nvPr>
            <p:ph idx="1"/>
          </p:nvPr>
        </p:nvSpPr>
        <p:spPr/>
        <p:txBody>
          <a:bodyPr/>
          <a:lstStyle/>
          <a:p>
            <a:r>
              <a:rPr lang="en-US" dirty="0"/>
              <a:t>Eligibility:	Age 21,  1 year of service, 1000 hours</a:t>
            </a:r>
          </a:p>
          <a:p>
            <a:r>
              <a:rPr lang="en-US" dirty="0"/>
              <a:t>Enrollment:	Monthly after eligibility criteria is met</a:t>
            </a:r>
          </a:p>
          <a:p>
            <a:r>
              <a:rPr lang="en-US" dirty="0"/>
              <a:t>Safe Harbor Match:  100% on first 3%, 50% on 4-5% of compensation </a:t>
            </a:r>
          </a:p>
          <a:p>
            <a:r>
              <a:rPr lang="en-US" dirty="0"/>
              <a:t>Vesting:		100%</a:t>
            </a:r>
          </a:p>
          <a:p>
            <a:r>
              <a:rPr lang="en-US" dirty="0"/>
              <a:t>Contributions:	$22,500, age 50+ additional $7,500</a:t>
            </a:r>
          </a:p>
          <a:p>
            <a:r>
              <a:rPr lang="en-US" dirty="0"/>
              <a:t>Withdrawals:	Financial Hardships, In-Service Withdrawal</a:t>
            </a:r>
          </a:p>
          <a:p>
            <a:r>
              <a:rPr lang="en-US" spc="-150" dirty="0"/>
              <a:t>Contribution Types:</a:t>
            </a:r>
            <a:r>
              <a:rPr lang="en-US" dirty="0"/>
              <a:t>	Pre-tax and Roth</a:t>
            </a:r>
          </a:p>
          <a:p>
            <a:endParaRPr lang="en-US" dirty="0"/>
          </a:p>
        </p:txBody>
      </p:sp>
      <p:sp>
        <p:nvSpPr>
          <p:cNvPr id="4" name="Text Placeholder 3"/>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694936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Pretax contributions</a:t>
            </a:r>
            <a:r>
              <a:rPr lang="en-US" dirty="0"/>
              <a:t>: Lower your taxable income</a:t>
            </a:r>
            <a:br>
              <a:rPr lang="en-US" dirty="0"/>
            </a:br>
            <a:endParaRPr lang="en-US" dirty="0"/>
          </a:p>
        </p:txBody>
      </p:sp>
      <p:sp>
        <p:nvSpPr>
          <p:cNvPr id="19" name="Text Placeholder 18"/>
          <p:cNvSpPr>
            <a:spLocks noGrp="1"/>
          </p:cNvSpPr>
          <p:nvPr>
            <p:ph type="body" sz="quarter" idx="10"/>
          </p:nvPr>
        </p:nvSpPr>
        <p:spPr>
          <a:xfrm>
            <a:off x="457200" y="6583680"/>
            <a:ext cx="7207135" cy="218232"/>
          </a:xfrm>
        </p:spPr>
        <p:txBody>
          <a:bodyPr/>
          <a:lstStyle/>
          <a:p>
            <a:r>
              <a:rPr lang="en-US" sz="1200" dirty="0"/>
              <a:t>FOR ILLUSTRATIVE PURPOSES ONLY. *Assumes $30,000 annual salary and 15% federal, state, and local tax rate. Please note that taxes on savings are deferred until withdrawal and that pretax deferrals do not lower your income for FICA and FUTA tax withholding purposes.</a:t>
            </a:r>
          </a:p>
        </p:txBody>
      </p:sp>
      <p:sp>
        <p:nvSpPr>
          <p:cNvPr id="15" name="Rounded Rectangle 14"/>
          <p:cNvSpPr/>
          <p:nvPr/>
        </p:nvSpPr>
        <p:spPr bwMode="auto">
          <a:xfrm>
            <a:off x="491490" y="1586339"/>
            <a:ext cx="2785110" cy="1880761"/>
          </a:xfrm>
          <a:prstGeom prst="roundRect">
            <a:avLst/>
          </a:prstGeom>
          <a:solidFill>
            <a:srgbClr val="FFFFFF"/>
          </a:solidFill>
          <a:ln w="9525" cap="flat" cmpd="sng" algn="ctr">
            <a:solidFill>
              <a:schemeClr val="tx2"/>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graphicFrame>
        <p:nvGraphicFramePr>
          <p:cNvPr id="16" name="Table 15"/>
          <p:cNvGraphicFramePr>
            <a:graphicFrameLocks noGrp="1"/>
          </p:cNvGraphicFramePr>
          <p:nvPr>
            <p:extLst>
              <p:ext uri="{D42A27DB-BD31-4B8C-83A1-F6EECF244321}">
                <p14:modId xmlns:p14="http://schemas.microsoft.com/office/powerpoint/2010/main" val="3675398304"/>
              </p:ext>
            </p:extLst>
          </p:nvPr>
        </p:nvGraphicFramePr>
        <p:xfrm>
          <a:off x="491490" y="1891616"/>
          <a:ext cx="2743200" cy="1112520"/>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tblGrid>
              <a:tr h="370840">
                <a:tc>
                  <a:txBody>
                    <a:bodyPr/>
                    <a:lstStyle/>
                    <a:p>
                      <a:r>
                        <a:rPr lang="en-US" dirty="0">
                          <a:solidFill>
                            <a:srgbClr val="000000"/>
                          </a:solidFill>
                        </a:rPr>
                        <a:t>Gross pay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en-US" dirty="0">
                          <a:solidFill>
                            <a:srgbClr val="000000"/>
                          </a:solidFill>
                        </a:rPr>
                        <a:t>$ 2,500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en-US" sz="1600" dirty="0">
                          <a:solidFill>
                            <a:srgbClr val="000000"/>
                          </a:solidFill>
                        </a:rPr>
                        <a:t>   -</a:t>
                      </a:r>
                      <a:r>
                        <a:rPr lang="en-US" sz="1600" baseline="0" dirty="0">
                          <a:solidFill>
                            <a:srgbClr val="000000"/>
                          </a:solidFill>
                        </a:rPr>
                        <a:t> t</a:t>
                      </a:r>
                      <a:r>
                        <a:rPr lang="en-US" sz="1600" dirty="0">
                          <a:solidFill>
                            <a:srgbClr val="000000"/>
                          </a:solidFill>
                        </a:rPr>
                        <a:t>axes*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en-US" sz="1600" dirty="0">
                          <a:solidFill>
                            <a:srgbClr val="000000"/>
                          </a:solidFill>
                        </a:rPr>
                        <a:t>(375)</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p>
                      <a:r>
                        <a:rPr lang="en-US" b="1" dirty="0">
                          <a:solidFill>
                            <a:srgbClr val="000000"/>
                          </a:solidFill>
                        </a:rPr>
                        <a:t>NET PAY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en-US" b="1" dirty="0">
                          <a:solidFill>
                            <a:srgbClr val="000000"/>
                          </a:solidFill>
                        </a:rPr>
                        <a:t>$ 2,125</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17" name="Rounded Rectangle 16"/>
          <p:cNvSpPr/>
          <p:nvPr/>
        </p:nvSpPr>
        <p:spPr bwMode="auto">
          <a:xfrm>
            <a:off x="3327219" y="1586339"/>
            <a:ext cx="5416732" cy="1880761"/>
          </a:xfrm>
          <a:prstGeom prst="roundRect">
            <a:avLst/>
          </a:prstGeom>
          <a:solidFill>
            <a:srgbClr val="99A4AD"/>
          </a:solidFill>
          <a:ln w="9525" cap="flat" cmpd="sng" algn="ctr">
            <a:solidFill>
              <a:schemeClr val="tx2"/>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graphicFrame>
        <p:nvGraphicFramePr>
          <p:cNvPr id="20" name="Table 19"/>
          <p:cNvGraphicFramePr>
            <a:graphicFrameLocks noGrp="1"/>
          </p:cNvGraphicFramePr>
          <p:nvPr>
            <p:extLst>
              <p:ext uri="{D42A27DB-BD31-4B8C-83A1-F6EECF244321}">
                <p14:modId xmlns:p14="http://schemas.microsoft.com/office/powerpoint/2010/main" val="63443945"/>
              </p:ext>
            </p:extLst>
          </p:nvPr>
        </p:nvGraphicFramePr>
        <p:xfrm>
          <a:off x="3380831" y="1785039"/>
          <a:ext cx="5309507" cy="1483360"/>
        </p:xfrm>
        <a:graphic>
          <a:graphicData uri="http://schemas.openxmlformats.org/drawingml/2006/table">
            <a:tbl>
              <a:tblPr firstRow="1" bandRow="1">
                <a:tableStyleId>{5C22544A-7EE6-4342-B048-85BDC9FD1C3A}</a:tableStyleId>
              </a:tblPr>
              <a:tblGrid>
                <a:gridCol w="851356">
                  <a:extLst>
                    <a:ext uri="{9D8B030D-6E8A-4147-A177-3AD203B41FA5}">
                      <a16:colId xmlns:a16="http://schemas.microsoft.com/office/drawing/2014/main" val="20000"/>
                    </a:ext>
                  </a:extLst>
                </a:gridCol>
                <a:gridCol w="920480">
                  <a:extLst>
                    <a:ext uri="{9D8B030D-6E8A-4147-A177-3AD203B41FA5}">
                      <a16:colId xmlns:a16="http://schemas.microsoft.com/office/drawing/2014/main" val="20001"/>
                    </a:ext>
                  </a:extLst>
                </a:gridCol>
                <a:gridCol w="920480">
                  <a:extLst>
                    <a:ext uri="{9D8B030D-6E8A-4147-A177-3AD203B41FA5}">
                      <a16:colId xmlns:a16="http://schemas.microsoft.com/office/drawing/2014/main" val="20002"/>
                    </a:ext>
                  </a:extLst>
                </a:gridCol>
                <a:gridCol w="920480">
                  <a:extLst>
                    <a:ext uri="{9D8B030D-6E8A-4147-A177-3AD203B41FA5}">
                      <a16:colId xmlns:a16="http://schemas.microsoft.com/office/drawing/2014/main" val="20003"/>
                    </a:ext>
                  </a:extLst>
                </a:gridCol>
                <a:gridCol w="668011">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820420">
                  <a:extLst>
                    <a:ext uri="{9D8B030D-6E8A-4147-A177-3AD203B41FA5}">
                      <a16:colId xmlns:a16="http://schemas.microsoft.com/office/drawing/2014/main" val="20006"/>
                    </a:ext>
                  </a:extLst>
                </a:gridCol>
              </a:tblGrid>
              <a:tr h="370840">
                <a:tc gridSpan="3">
                  <a:txBody>
                    <a:bodyPr/>
                    <a:lstStyle/>
                    <a:p>
                      <a:pPr marL="0" marR="0" indent="0" algn="l" defTabSz="410291" rtl="0" eaLnBrk="1" fontAlgn="auto" latinLnBrk="0" hangingPunct="1">
                        <a:lnSpc>
                          <a:spcPct val="100000"/>
                        </a:lnSpc>
                        <a:spcBef>
                          <a:spcPts val="0"/>
                        </a:spcBef>
                        <a:spcAft>
                          <a:spcPts val="0"/>
                        </a:spcAft>
                        <a:buClrTx/>
                        <a:buSzTx/>
                        <a:buFontTx/>
                        <a:buNone/>
                        <a:tabLst/>
                        <a:defRPr/>
                      </a:pPr>
                      <a:endParaRPr lang="en-US" dirty="0">
                        <a:solidFill>
                          <a:srgbClr val="BA0C2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a:txBody>
                    <a:bodyPr/>
                    <a:lstStyle/>
                    <a:p>
                      <a:endParaRPr lang="en-US" dirty="0">
                        <a:solidFill>
                          <a:schemeClr val="tx1"/>
                        </a:solidFill>
                      </a:endParaRPr>
                    </a:p>
                  </a:txBody>
                  <a:tcP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gridSpan="2">
                  <a:txBody>
                    <a:bodyPr/>
                    <a:lstStyle/>
                    <a:p>
                      <a:pPr algn="r"/>
                      <a:r>
                        <a:rPr lang="en-US" sz="1400" u="sng" dirty="0">
                          <a:solidFill>
                            <a:srgbClr val="000000"/>
                          </a:solidFill>
                        </a:rPr>
                        <a:t>Today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a:txBody>
                    <a:bodyPr/>
                    <a:lstStyle/>
                    <a:p>
                      <a:r>
                        <a:rPr lang="en-US" dirty="0">
                          <a:solidFill>
                            <a:srgbClr val="000000"/>
                          </a:solidFill>
                        </a:rPr>
                        <a:t>Date</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en-US" dirty="0">
                          <a:solidFill>
                            <a:srgbClr val="000000"/>
                          </a:solidFill>
                        </a:rPr>
                        <a:t>Pay to</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a:solidFill>
                            <a:srgbClr val="000000"/>
                          </a:solidFill>
                        </a:rPr>
                        <a:t>You</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1" dirty="0">
                          <a:solidFill>
                            <a:srgbClr val="000000"/>
                          </a:solidFill>
                        </a:rPr>
                        <a:t>$2,125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70840">
                <a:tc gridSpan="6">
                  <a:txBody>
                    <a:bodyPr/>
                    <a:lstStyle/>
                    <a:p>
                      <a:r>
                        <a:rPr lang="en-US" dirty="0">
                          <a:solidFill>
                            <a:srgbClr val="000000"/>
                          </a:solidFill>
                        </a:rPr>
                        <a:t>Two thousand one hundred twenty-five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a:txBody>
                    <a:bodyPr/>
                    <a:lstStyle/>
                    <a:p>
                      <a:r>
                        <a:rPr lang="en-US" sz="1600" b="1" dirty="0">
                          <a:solidFill>
                            <a:srgbClr val="000000"/>
                          </a:solidFill>
                        </a:rPr>
                        <a:t>Dollars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p>
                      <a:r>
                        <a:rPr lang="en-US" b="1" dirty="0">
                          <a:solidFill>
                            <a:srgbClr val="000000"/>
                          </a:solidFill>
                        </a:rPr>
                        <a:t>Memo</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5">
                  <a:txBody>
                    <a:bodyPr/>
                    <a:lstStyle/>
                    <a:p>
                      <a:r>
                        <a:rPr lang="en-US" sz="1600" b="1">
                          <a:solidFill>
                            <a:srgbClr val="000000"/>
                          </a:solidFill>
                        </a:rPr>
                        <a:t>No contributions</a:t>
                      </a:r>
                      <a:endParaRPr lang="en-US" sz="1600" b="1" dirty="0">
                        <a:solidFill>
                          <a:srgbClr val="000000"/>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21" name="Rounded Rectangle 20"/>
          <p:cNvSpPr>
            <a:spLocks/>
          </p:cNvSpPr>
          <p:nvPr/>
        </p:nvSpPr>
        <p:spPr bwMode="auto">
          <a:xfrm>
            <a:off x="491490" y="3547422"/>
            <a:ext cx="2788920" cy="1883664"/>
          </a:xfrm>
          <a:prstGeom prst="roundRect">
            <a:avLst/>
          </a:prstGeom>
          <a:solidFill>
            <a:srgbClr val="6BA4B8"/>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1211695276"/>
              </p:ext>
            </p:extLst>
          </p:nvPr>
        </p:nvGraphicFramePr>
        <p:xfrm>
          <a:off x="558395" y="3546493"/>
          <a:ext cx="2718205" cy="1955800"/>
        </p:xfrm>
        <a:graphic>
          <a:graphicData uri="http://schemas.openxmlformats.org/drawingml/2006/table">
            <a:tbl>
              <a:tblPr firstRow="1" bandRow="1">
                <a:tableStyleId>{5C22544A-7EE6-4342-B048-85BDC9FD1C3A}</a:tableStyleId>
              </a:tblPr>
              <a:tblGrid>
                <a:gridCol w="1837718">
                  <a:extLst>
                    <a:ext uri="{9D8B030D-6E8A-4147-A177-3AD203B41FA5}">
                      <a16:colId xmlns:a16="http://schemas.microsoft.com/office/drawing/2014/main" val="20000"/>
                    </a:ext>
                  </a:extLst>
                </a:gridCol>
                <a:gridCol w="880487">
                  <a:extLst>
                    <a:ext uri="{9D8B030D-6E8A-4147-A177-3AD203B41FA5}">
                      <a16:colId xmlns:a16="http://schemas.microsoft.com/office/drawing/2014/main" val="20001"/>
                    </a:ext>
                  </a:extLst>
                </a:gridCol>
              </a:tblGrid>
              <a:tr h="258616">
                <a:tc>
                  <a:txBody>
                    <a:bodyPr/>
                    <a:lstStyle/>
                    <a:p>
                      <a:r>
                        <a:rPr lang="en-US" dirty="0">
                          <a:solidFill>
                            <a:srgbClr val="000000"/>
                          </a:solidFill>
                        </a:rPr>
                        <a:t>Gross pay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US" dirty="0">
                          <a:solidFill>
                            <a:srgbClr val="000000"/>
                          </a:solidFill>
                        </a:rPr>
                        <a:t>$ 2,500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45851">
                <a:tc>
                  <a:txBody>
                    <a:bodyPr/>
                    <a:lstStyle/>
                    <a:p>
                      <a:pPr marL="347663" indent="-347663"/>
                      <a:r>
                        <a:rPr lang="en-US" dirty="0">
                          <a:solidFill>
                            <a:srgbClr val="000000"/>
                          </a:solidFill>
                        </a:rPr>
                        <a:t>   </a:t>
                      </a:r>
                      <a:r>
                        <a:rPr lang="en-US" sz="1600" dirty="0">
                          <a:solidFill>
                            <a:srgbClr val="000000"/>
                          </a:solidFill>
                        </a:rPr>
                        <a:t>- 6</a:t>
                      </a:r>
                      <a:r>
                        <a:rPr lang="en-US" sz="1600">
                          <a:solidFill>
                            <a:srgbClr val="000000"/>
                          </a:solidFill>
                        </a:rPr>
                        <a:t>% </a:t>
                      </a:r>
                      <a:r>
                        <a:rPr lang="en-US" sz="1600" b="1">
                          <a:solidFill>
                            <a:srgbClr val="000000"/>
                          </a:solidFill>
                        </a:rPr>
                        <a:t>pretax contribution </a:t>
                      </a:r>
                      <a:endParaRPr lang="en-US" sz="1600" dirty="0">
                        <a:solidFill>
                          <a:srgbClr val="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en-US" sz="1600" dirty="0">
                          <a:solidFill>
                            <a:srgbClr val="000000"/>
                          </a:solidFill>
                        </a:rPr>
                        <a:t>(150)</a:t>
                      </a:r>
                    </a:p>
                  </a:txBody>
                  <a:tcPr anchor="b">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39863">
                <a:tc>
                  <a:txBody>
                    <a:bodyPr/>
                    <a:lstStyle/>
                    <a:p>
                      <a:r>
                        <a:rPr lang="en-US" sz="1600" dirty="0">
                          <a:solidFill>
                            <a:srgbClr val="000000"/>
                          </a:solidFill>
                        </a:rPr>
                        <a:t>Taxable income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en-US" dirty="0">
                          <a:solidFill>
                            <a:srgbClr val="000000"/>
                          </a:solidFill>
                        </a:rPr>
                        <a:t>$2,350</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r>
                        <a:rPr lang="en-US" sz="1600" b="0" dirty="0">
                          <a:solidFill>
                            <a:srgbClr val="000000"/>
                          </a:solidFill>
                        </a:rPr>
                        <a:t>   - taxes*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600" b="0" dirty="0">
                          <a:solidFill>
                            <a:srgbClr val="000000"/>
                          </a:solidFill>
                        </a:rPr>
                        <a:t>(352)</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p>
                      <a:r>
                        <a:rPr lang="en-US" b="1" dirty="0">
                          <a:solidFill>
                            <a:srgbClr val="000000"/>
                          </a:solidFill>
                        </a:rPr>
                        <a:t>NET PAY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b="1" dirty="0">
                          <a:solidFill>
                            <a:srgbClr val="000000"/>
                          </a:solidFill>
                        </a:rPr>
                        <a:t>$ 1,998</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6" name="Rounded Rectangle 25"/>
          <p:cNvSpPr/>
          <p:nvPr/>
        </p:nvSpPr>
        <p:spPr bwMode="auto">
          <a:xfrm>
            <a:off x="3327219" y="3547422"/>
            <a:ext cx="5416732" cy="1880761"/>
          </a:xfrm>
          <a:prstGeom prst="roundRect">
            <a:avLst/>
          </a:prstGeom>
          <a:solidFill>
            <a:srgbClr val="99A4AD"/>
          </a:solidFill>
          <a:ln w="9525" cap="flat" cmpd="sng" algn="ctr">
            <a:solidFill>
              <a:schemeClr val="tx2"/>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graphicFrame>
        <p:nvGraphicFramePr>
          <p:cNvPr id="28" name="Table 27"/>
          <p:cNvGraphicFramePr>
            <a:graphicFrameLocks noGrp="1"/>
          </p:cNvGraphicFramePr>
          <p:nvPr>
            <p:extLst>
              <p:ext uri="{D42A27DB-BD31-4B8C-83A1-F6EECF244321}">
                <p14:modId xmlns:p14="http://schemas.microsoft.com/office/powerpoint/2010/main" val="2929135141"/>
              </p:ext>
            </p:extLst>
          </p:nvPr>
        </p:nvGraphicFramePr>
        <p:xfrm>
          <a:off x="3327219" y="3747574"/>
          <a:ext cx="5309507" cy="1483360"/>
        </p:xfrm>
        <a:graphic>
          <a:graphicData uri="http://schemas.openxmlformats.org/drawingml/2006/table">
            <a:tbl>
              <a:tblPr firstRow="1" bandRow="1">
                <a:tableStyleId>{5C22544A-7EE6-4342-B048-85BDC9FD1C3A}</a:tableStyleId>
              </a:tblPr>
              <a:tblGrid>
                <a:gridCol w="851356">
                  <a:extLst>
                    <a:ext uri="{9D8B030D-6E8A-4147-A177-3AD203B41FA5}">
                      <a16:colId xmlns:a16="http://schemas.microsoft.com/office/drawing/2014/main" val="20000"/>
                    </a:ext>
                  </a:extLst>
                </a:gridCol>
                <a:gridCol w="920480">
                  <a:extLst>
                    <a:ext uri="{9D8B030D-6E8A-4147-A177-3AD203B41FA5}">
                      <a16:colId xmlns:a16="http://schemas.microsoft.com/office/drawing/2014/main" val="20001"/>
                    </a:ext>
                  </a:extLst>
                </a:gridCol>
                <a:gridCol w="920480">
                  <a:extLst>
                    <a:ext uri="{9D8B030D-6E8A-4147-A177-3AD203B41FA5}">
                      <a16:colId xmlns:a16="http://schemas.microsoft.com/office/drawing/2014/main" val="20002"/>
                    </a:ext>
                  </a:extLst>
                </a:gridCol>
                <a:gridCol w="920480">
                  <a:extLst>
                    <a:ext uri="{9D8B030D-6E8A-4147-A177-3AD203B41FA5}">
                      <a16:colId xmlns:a16="http://schemas.microsoft.com/office/drawing/2014/main" val="20003"/>
                    </a:ext>
                  </a:extLst>
                </a:gridCol>
                <a:gridCol w="668011">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820420">
                  <a:extLst>
                    <a:ext uri="{9D8B030D-6E8A-4147-A177-3AD203B41FA5}">
                      <a16:colId xmlns:a16="http://schemas.microsoft.com/office/drawing/2014/main" val="20006"/>
                    </a:ext>
                  </a:extLst>
                </a:gridCol>
              </a:tblGrid>
              <a:tr h="370840">
                <a:tc gridSpan="3">
                  <a:txBody>
                    <a:bodyPr/>
                    <a:lstStyle/>
                    <a:p>
                      <a:pPr marL="0" marR="0" indent="0" algn="l" defTabSz="410291" rtl="0" eaLnBrk="1" fontAlgn="auto" latinLnBrk="0" hangingPunct="1">
                        <a:lnSpc>
                          <a:spcPct val="100000"/>
                        </a:lnSpc>
                        <a:spcBef>
                          <a:spcPts val="0"/>
                        </a:spcBef>
                        <a:spcAft>
                          <a:spcPts val="0"/>
                        </a:spcAft>
                        <a:buClrTx/>
                        <a:buSzTx/>
                        <a:buFontTx/>
                        <a:buNone/>
                        <a:tabLst/>
                        <a:defRPr/>
                      </a:pPr>
                      <a:endParaRPr lang="en-US" dirty="0">
                        <a:solidFill>
                          <a:srgbClr val="BA0C2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a:txBody>
                    <a:bodyPr/>
                    <a:lstStyle/>
                    <a:p>
                      <a:endParaRPr lang="en-US" dirty="0">
                        <a:solidFill>
                          <a:schemeClr val="tx1"/>
                        </a:solidFill>
                      </a:endParaRPr>
                    </a:p>
                  </a:txBody>
                  <a:tcP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gridSpan="2">
                  <a:txBody>
                    <a:bodyPr/>
                    <a:lstStyle/>
                    <a:p>
                      <a:pPr algn="r"/>
                      <a:r>
                        <a:rPr lang="en-US" sz="1400" u="sng" dirty="0">
                          <a:solidFill>
                            <a:srgbClr val="000000"/>
                          </a:solidFill>
                        </a:rPr>
                        <a:t>Today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a:txBody>
                    <a:bodyPr/>
                    <a:lstStyle/>
                    <a:p>
                      <a:r>
                        <a:rPr lang="en-US" dirty="0">
                          <a:solidFill>
                            <a:srgbClr val="000000"/>
                          </a:solidFill>
                        </a:rPr>
                        <a:t>Date</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en-US" dirty="0">
                          <a:solidFill>
                            <a:srgbClr val="000000"/>
                          </a:solidFill>
                        </a:rPr>
                        <a:t>Pay to</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a:solidFill>
                            <a:srgbClr val="000000"/>
                          </a:solidFill>
                        </a:rPr>
                        <a:t>You</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1" dirty="0">
                          <a:solidFill>
                            <a:srgbClr val="000000"/>
                          </a:solidFill>
                        </a:rPr>
                        <a:t>$1,998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70840">
                <a:tc gridSpan="6">
                  <a:txBody>
                    <a:bodyPr/>
                    <a:lstStyle/>
                    <a:p>
                      <a:r>
                        <a:rPr lang="en-US" dirty="0">
                          <a:solidFill>
                            <a:srgbClr val="000000"/>
                          </a:solidFill>
                        </a:rPr>
                        <a:t>One thousand nine hundred and ninety-eight</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a:txBody>
                    <a:bodyPr/>
                    <a:lstStyle/>
                    <a:p>
                      <a:r>
                        <a:rPr lang="en-US" sz="1600" b="1" dirty="0">
                          <a:solidFill>
                            <a:srgbClr val="000000"/>
                          </a:solidFill>
                        </a:rPr>
                        <a:t>Dollars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p>
                      <a:r>
                        <a:rPr lang="en-US" b="1" dirty="0">
                          <a:solidFill>
                            <a:srgbClr val="000000"/>
                          </a:solidFill>
                        </a:rPr>
                        <a:t>Memo</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5">
                  <a:txBody>
                    <a:bodyPr/>
                    <a:lstStyle/>
                    <a:p>
                      <a:pPr marL="0" marR="0" indent="0" algn="l" defTabSz="410291" rtl="0" eaLnBrk="1" fontAlgn="auto" latinLnBrk="0" hangingPunct="1">
                        <a:lnSpc>
                          <a:spcPct val="100000"/>
                        </a:lnSpc>
                        <a:spcBef>
                          <a:spcPts val="0"/>
                        </a:spcBef>
                        <a:spcAft>
                          <a:spcPts val="0"/>
                        </a:spcAft>
                        <a:buClrTx/>
                        <a:buSzTx/>
                        <a:buFontTx/>
                        <a:buNone/>
                        <a:tabLst/>
                        <a:defRPr/>
                      </a:pPr>
                      <a:r>
                        <a:rPr lang="en-US" sz="1600" b="1" dirty="0">
                          <a:solidFill>
                            <a:srgbClr val="000000"/>
                          </a:solidFill>
                        </a:rPr>
                        <a:t>6</a:t>
                      </a:r>
                      <a:r>
                        <a:rPr lang="en-US" sz="1600" b="1">
                          <a:solidFill>
                            <a:srgbClr val="000000"/>
                          </a:solidFill>
                        </a:rPr>
                        <a:t>% pretax contribution </a:t>
                      </a:r>
                      <a:endParaRPr lang="en-US" sz="1600" dirty="0">
                        <a:solidFill>
                          <a:srgbClr val="000000"/>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24" name="Text Box 22"/>
          <p:cNvSpPr txBox="1">
            <a:spLocks noChangeArrowheads="1"/>
          </p:cNvSpPr>
          <p:nvPr/>
        </p:nvSpPr>
        <p:spPr bwMode="auto">
          <a:xfrm>
            <a:off x="6746845" y="5193233"/>
            <a:ext cx="1860550" cy="234950"/>
          </a:xfrm>
          <a:prstGeom prst="rect">
            <a:avLst/>
          </a:prstGeom>
          <a:noFill/>
          <a:ln w="9525" algn="ctr">
            <a:noFill/>
            <a:miter lim="800000"/>
            <a:headEnd/>
            <a:tailEnd/>
          </a:ln>
          <a:effectLst/>
        </p:spPr>
        <p:txBody>
          <a:bodyPr lIns="82039" tIns="41020" rIns="82039" bIns="41020">
            <a:spAutoFit/>
          </a:bodyPr>
          <a:lstStyle/>
          <a:p>
            <a:pPr defTabSz="820738"/>
            <a:r>
              <a:rPr lang="en-US" sz="1000" dirty="0">
                <a:solidFill>
                  <a:srgbClr val="000000"/>
                </a:solidFill>
                <a:latin typeface="Helvetica" pitchFamily="34" charset="0"/>
              </a:rPr>
              <a:t>(This is not a valid check)</a:t>
            </a:r>
          </a:p>
        </p:txBody>
      </p:sp>
    </p:spTree>
    <p:extLst>
      <p:ext uri="{BB962C8B-B14F-4D97-AF65-F5344CB8AC3E}">
        <p14:creationId xmlns:p14="http://schemas.microsoft.com/office/powerpoint/2010/main" val="318391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par>
                                <p:cTn id="15" presetID="22" presetClass="entr" presetSubtype="8"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8"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1" presetClass="entr" presetSubtype="0"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par>
                                <p:cTn id="28" presetID="22" presetClass="entr" presetSubtype="8"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Pretax contributions </a:t>
            </a:r>
            <a:r>
              <a:rPr lang="en-US" dirty="0"/>
              <a:t>vs</a:t>
            </a:r>
            <a:r>
              <a:rPr lang="en-US"/>
              <a:t>. Roth 401(k) contributions  </a:t>
            </a:r>
            <a:endParaRPr lang="en-US" dirty="0"/>
          </a:p>
        </p:txBody>
      </p:sp>
      <p:sp>
        <p:nvSpPr>
          <p:cNvPr id="5" name="Rounded Rectangle 4"/>
          <p:cNvSpPr>
            <a:spLocks/>
          </p:cNvSpPr>
          <p:nvPr/>
        </p:nvSpPr>
        <p:spPr bwMode="auto">
          <a:xfrm>
            <a:off x="491490" y="1591056"/>
            <a:ext cx="2788920" cy="1883664"/>
          </a:xfrm>
          <a:prstGeom prst="roundRect">
            <a:avLst/>
          </a:prstGeom>
          <a:solidFill>
            <a:srgbClr val="6BA4B8"/>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961266889"/>
              </p:ext>
            </p:extLst>
          </p:nvPr>
        </p:nvGraphicFramePr>
        <p:xfrm>
          <a:off x="549276" y="1567111"/>
          <a:ext cx="2662894" cy="1985477"/>
        </p:xfrm>
        <a:graphic>
          <a:graphicData uri="http://schemas.openxmlformats.org/drawingml/2006/table">
            <a:tbl>
              <a:tblPr firstRow="1" bandRow="1">
                <a:tableStyleId>{5C22544A-7EE6-4342-B048-85BDC9FD1C3A}</a:tableStyleId>
              </a:tblPr>
              <a:tblGrid>
                <a:gridCol w="1924962">
                  <a:extLst>
                    <a:ext uri="{9D8B030D-6E8A-4147-A177-3AD203B41FA5}">
                      <a16:colId xmlns:a16="http://schemas.microsoft.com/office/drawing/2014/main" val="20000"/>
                    </a:ext>
                  </a:extLst>
                </a:gridCol>
                <a:gridCol w="737932">
                  <a:extLst>
                    <a:ext uri="{9D8B030D-6E8A-4147-A177-3AD203B41FA5}">
                      <a16:colId xmlns:a16="http://schemas.microsoft.com/office/drawing/2014/main" val="20001"/>
                    </a:ext>
                  </a:extLst>
                </a:gridCol>
              </a:tblGrid>
              <a:tr h="318839">
                <a:tc>
                  <a:txBody>
                    <a:bodyPr/>
                    <a:lstStyle/>
                    <a:p>
                      <a:r>
                        <a:rPr lang="en-US" dirty="0">
                          <a:solidFill>
                            <a:srgbClr val="000000"/>
                          </a:solidFill>
                        </a:rPr>
                        <a:t>Gross pay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US" dirty="0">
                          <a:solidFill>
                            <a:srgbClr val="000000"/>
                          </a:solidFill>
                        </a:rPr>
                        <a:t>$ 2,500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08797">
                <a:tc>
                  <a:txBody>
                    <a:bodyPr/>
                    <a:lstStyle/>
                    <a:p>
                      <a:pPr marL="347663" marR="0" indent="-347663" algn="l" defTabSz="410291" rtl="0" eaLnBrk="1" fontAlgn="auto" latinLnBrk="0" hangingPunct="1">
                        <a:lnSpc>
                          <a:spcPct val="100000"/>
                        </a:lnSpc>
                        <a:spcBef>
                          <a:spcPts val="0"/>
                        </a:spcBef>
                        <a:spcAft>
                          <a:spcPts val="0"/>
                        </a:spcAft>
                        <a:buClrTx/>
                        <a:buSzTx/>
                        <a:buFontTx/>
                        <a:buNone/>
                        <a:tabLst/>
                        <a:defRPr/>
                      </a:pPr>
                      <a:r>
                        <a:rPr lang="en-US" dirty="0">
                          <a:solidFill>
                            <a:srgbClr val="000000"/>
                          </a:solidFill>
                        </a:rPr>
                        <a:t>   </a:t>
                      </a:r>
                      <a:r>
                        <a:rPr lang="en-US" sz="1600" dirty="0">
                          <a:solidFill>
                            <a:srgbClr val="000000"/>
                          </a:solidFill>
                        </a:rPr>
                        <a:t>- 6</a:t>
                      </a:r>
                      <a:r>
                        <a:rPr lang="en-US" sz="1600">
                          <a:solidFill>
                            <a:srgbClr val="000000"/>
                          </a:solidFill>
                        </a:rPr>
                        <a:t>% </a:t>
                      </a:r>
                      <a:r>
                        <a:rPr lang="en-US" sz="1600" b="1">
                          <a:solidFill>
                            <a:srgbClr val="000000"/>
                          </a:solidFill>
                        </a:rPr>
                        <a:t>pretax contribution </a:t>
                      </a:r>
                      <a:endParaRPr lang="en-US" sz="1600" dirty="0">
                        <a:solidFill>
                          <a:srgbClr val="000000"/>
                        </a:solidFill>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en-US" sz="1600" dirty="0">
                          <a:solidFill>
                            <a:srgbClr val="000000"/>
                          </a:solidFill>
                        </a:rPr>
                        <a:t>(150)</a:t>
                      </a:r>
                    </a:p>
                  </a:txBody>
                  <a:tcPr anchor="b">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63681">
                <a:tc>
                  <a:txBody>
                    <a:bodyPr/>
                    <a:lstStyle/>
                    <a:p>
                      <a:r>
                        <a:rPr lang="en-US" sz="1600" dirty="0">
                          <a:solidFill>
                            <a:srgbClr val="000000"/>
                          </a:solidFill>
                        </a:rPr>
                        <a:t>Taxable income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en-US" dirty="0">
                          <a:solidFill>
                            <a:srgbClr val="000000"/>
                          </a:solidFill>
                        </a:rPr>
                        <a:t>$2,350</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60910">
                <a:tc>
                  <a:txBody>
                    <a:bodyPr/>
                    <a:lstStyle/>
                    <a:p>
                      <a:r>
                        <a:rPr lang="en-US" sz="1600" b="0" dirty="0">
                          <a:solidFill>
                            <a:srgbClr val="000000"/>
                          </a:solidFill>
                        </a:rPr>
                        <a:t>   - taxes*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600" b="0" dirty="0">
                          <a:solidFill>
                            <a:srgbClr val="000000"/>
                          </a:solidFill>
                        </a:rPr>
                        <a:t>(352)</a:t>
                      </a:r>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p>
                      <a:r>
                        <a:rPr lang="en-US" b="1" dirty="0">
                          <a:solidFill>
                            <a:srgbClr val="000000"/>
                          </a:solidFill>
                        </a:rPr>
                        <a:t>NET PAY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b="1" dirty="0">
                          <a:solidFill>
                            <a:srgbClr val="000000"/>
                          </a:solidFill>
                        </a:rPr>
                        <a:t>$ 1,998</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7" name="Rounded Rectangle 6"/>
          <p:cNvSpPr/>
          <p:nvPr/>
        </p:nvSpPr>
        <p:spPr bwMode="auto">
          <a:xfrm>
            <a:off x="3327219" y="1591056"/>
            <a:ext cx="5416732" cy="1880761"/>
          </a:xfrm>
          <a:prstGeom prst="roundRect">
            <a:avLst/>
          </a:prstGeom>
          <a:solidFill>
            <a:srgbClr val="99A4AD"/>
          </a:solidFill>
          <a:ln w="9525" cap="flat" cmpd="sng" algn="ctr">
            <a:solidFill>
              <a:schemeClr val="tx2"/>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sp>
        <p:nvSpPr>
          <p:cNvPr id="9" name="Rounded Rectangle 8"/>
          <p:cNvSpPr>
            <a:spLocks/>
          </p:cNvSpPr>
          <p:nvPr/>
        </p:nvSpPr>
        <p:spPr bwMode="auto">
          <a:xfrm>
            <a:off x="493776" y="3547872"/>
            <a:ext cx="2788920" cy="1883664"/>
          </a:xfrm>
          <a:prstGeom prst="roundRect">
            <a:avLst/>
          </a:prstGeom>
          <a:solidFill>
            <a:srgbClr val="719949"/>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sp>
        <p:nvSpPr>
          <p:cNvPr id="11" name="Rounded Rectangle 10"/>
          <p:cNvSpPr/>
          <p:nvPr/>
        </p:nvSpPr>
        <p:spPr bwMode="auto">
          <a:xfrm>
            <a:off x="3328416" y="3547872"/>
            <a:ext cx="5416732" cy="1880761"/>
          </a:xfrm>
          <a:prstGeom prst="roundRect">
            <a:avLst/>
          </a:prstGeom>
          <a:solidFill>
            <a:srgbClr val="99A4AD"/>
          </a:solidFill>
          <a:ln w="9525" cap="flat" cmpd="sng" algn="ctr">
            <a:solidFill>
              <a:schemeClr val="tx2"/>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defTabSz="912813"/>
            <a:endParaRPr lang="en-US" dirty="0">
              <a:solidFill>
                <a:srgbClr val="000000"/>
              </a:solidFill>
            </a:endParaRPr>
          </a:p>
        </p:txBody>
      </p:sp>
      <p:graphicFrame>
        <p:nvGraphicFramePr>
          <p:cNvPr id="13" name="Table 12"/>
          <p:cNvGraphicFramePr>
            <a:graphicFrameLocks noGrp="1"/>
          </p:cNvGraphicFramePr>
          <p:nvPr>
            <p:extLst>
              <p:ext uri="{D42A27DB-BD31-4B8C-83A1-F6EECF244321}">
                <p14:modId xmlns:p14="http://schemas.microsoft.com/office/powerpoint/2010/main" val="3544158040"/>
              </p:ext>
            </p:extLst>
          </p:nvPr>
        </p:nvGraphicFramePr>
        <p:xfrm>
          <a:off x="450203" y="3690376"/>
          <a:ext cx="2830207" cy="1598655"/>
        </p:xfrm>
        <a:graphic>
          <a:graphicData uri="http://schemas.openxmlformats.org/drawingml/2006/table">
            <a:tbl>
              <a:tblPr firstRow="1" bandRow="1">
                <a:tableStyleId>{5C22544A-7EE6-4342-B048-85BDC9FD1C3A}</a:tableStyleId>
              </a:tblPr>
              <a:tblGrid>
                <a:gridCol w="2074633">
                  <a:extLst>
                    <a:ext uri="{9D8B030D-6E8A-4147-A177-3AD203B41FA5}">
                      <a16:colId xmlns:a16="http://schemas.microsoft.com/office/drawing/2014/main" val="20000"/>
                    </a:ext>
                  </a:extLst>
                </a:gridCol>
                <a:gridCol w="755574">
                  <a:extLst>
                    <a:ext uri="{9D8B030D-6E8A-4147-A177-3AD203B41FA5}">
                      <a16:colId xmlns:a16="http://schemas.microsoft.com/office/drawing/2014/main" val="20001"/>
                    </a:ext>
                  </a:extLst>
                </a:gridCol>
              </a:tblGrid>
              <a:tr h="339845">
                <a:tc>
                  <a:txBody>
                    <a:bodyPr/>
                    <a:lstStyle/>
                    <a:p>
                      <a:r>
                        <a:rPr lang="en-US" dirty="0">
                          <a:solidFill>
                            <a:srgbClr val="000000"/>
                          </a:solidFill>
                        </a:rPr>
                        <a:t>Gross pay</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en-US" dirty="0">
                          <a:solidFill>
                            <a:srgbClr val="000000"/>
                          </a:solidFill>
                        </a:rPr>
                        <a:t>$2,500</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39845">
                <a:tc>
                  <a:txBody>
                    <a:bodyPr/>
                    <a:lstStyle/>
                    <a:p>
                      <a:pPr marL="347663" indent="-347663"/>
                      <a:r>
                        <a:rPr lang="en-US" dirty="0">
                          <a:solidFill>
                            <a:srgbClr val="000000"/>
                          </a:solidFill>
                        </a:rPr>
                        <a:t>   </a:t>
                      </a:r>
                      <a:r>
                        <a:rPr lang="en-US" sz="1600" dirty="0">
                          <a:solidFill>
                            <a:srgbClr val="000000"/>
                          </a:solidFill>
                        </a:rPr>
                        <a:t>- taxes*</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en-US" sz="1600" dirty="0">
                          <a:solidFill>
                            <a:srgbClr val="000000"/>
                          </a:solidFill>
                        </a:rPr>
                        <a:t>(375)</a:t>
                      </a:r>
                    </a:p>
                  </a:txBody>
                  <a:tcP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530716">
                <a:tc>
                  <a:txBody>
                    <a:bodyPr/>
                    <a:lstStyle/>
                    <a:p>
                      <a:pPr marL="290513" indent="-290513"/>
                      <a:r>
                        <a:rPr lang="en-US" sz="1600" b="0" dirty="0">
                          <a:solidFill>
                            <a:srgbClr val="000000"/>
                          </a:solidFill>
                        </a:rPr>
                        <a:t>   -</a:t>
                      </a:r>
                      <a:r>
                        <a:rPr lang="en-US" sz="1600" b="0" baseline="0" dirty="0">
                          <a:solidFill>
                            <a:srgbClr val="000000"/>
                          </a:solidFill>
                        </a:rPr>
                        <a:t> 6</a:t>
                      </a:r>
                      <a:r>
                        <a:rPr lang="en-US" sz="1600" b="0" baseline="0">
                          <a:solidFill>
                            <a:srgbClr val="000000"/>
                          </a:solidFill>
                        </a:rPr>
                        <a:t>% </a:t>
                      </a:r>
                      <a:r>
                        <a:rPr lang="en-US" sz="1600" b="1" baseline="0">
                          <a:solidFill>
                            <a:srgbClr val="000000"/>
                          </a:solidFill>
                        </a:rPr>
                        <a:t>Roth 401(k) contribution</a:t>
                      </a:r>
                      <a:endParaRPr lang="en-US" sz="1600" b="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sz="1600" b="0" baseline="0" dirty="0">
                          <a:solidFill>
                            <a:srgbClr val="000000"/>
                          </a:solidFill>
                        </a:rPr>
                        <a:t>(150)</a:t>
                      </a:r>
                    </a:p>
                  </a:txBody>
                  <a:tcPr anchor="b">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39845">
                <a:tc>
                  <a:txBody>
                    <a:bodyPr/>
                    <a:lstStyle/>
                    <a:p>
                      <a:r>
                        <a:rPr lang="en-US" b="1" dirty="0">
                          <a:solidFill>
                            <a:srgbClr val="000000"/>
                          </a:solidFill>
                        </a:rPr>
                        <a:t>NET PAY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en-US" b="1" baseline="0" dirty="0">
                          <a:solidFill>
                            <a:srgbClr val="000000"/>
                          </a:solidFill>
                        </a:rPr>
                        <a:t>$1,975</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4109578481"/>
              </p:ext>
            </p:extLst>
          </p:nvPr>
        </p:nvGraphicFramePr>
        <p:xfrm>
          <a:off x="3380831" y="1785039"/>
          <a:ext cx="5309507" cy="1483360"/>
        </p:xfrm>
        <a:graphic>
          <a:graphicData uri="http://schemas.openxmlformats.org/drawingml/2006/table">
            <a:tbl>
              <a:tblPr firstRow="1" bandRow="1">
                <a:tableStyleId>{5C22544A-7EE6-4342-B048-85BDC9FD1C3A}</a:tableStyleId>
              </a:tblPr>
              <a:tblGrid>
                <a:gridCol w="851356">
                  <a:extLst>
                    <a:ext uri="{9D8B030D-6E8A-4147-A177-3AD203B41FA5}">
                      <a16:colId xmlns:a16="http://schemas.microsoft.com/office/drawing/2014/main" val="20000"/>
                    </a:ext>
                  </a:extLst>
                </a:gridCol>
                <a:gridCol w="920480">
                  <a:extLst>
                    <a:ext uri="{9D8B030D-6E8A-4147-A177-3AD203B41FA5}">
                      <a16:colId xmlns:a16="http://schemas.microsoft.com/office/drawing/2014/main" val="20001"/>
                    </a:ext>
                  </a:extLst>
                </a:gridCol>
                <a:gridCol w="920480">
                  <a:extLst>
                    <a:ext uri="{9D8B030D-6E8A-4147-A177-3AD203B41FA5}">
                      <a16:colId xmlns:a16="http://schemas.microsoft.com/office/drawing/2014/main" val="20002"/>
                    </a:ext>
                  </a:extLst>
                </a:gridCol>
                <a:gridCol w="920480">
                  <a:extLst>
                    <a:ext uri="{9D8B030D-6E8A-4147-A177-3AD203B41FA5}">
                      <a16:colId xmlns:a16="http://schemas.microsoft.com/office/drawing/2014/main" val="20003"/>
                    </a:ext>
                  </a:extLst>
                </a:gridCol>
                <a:gridCol w="668011">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820420">
                  <a:extLst>
                    <a:ext uri="{9D8B030D-6E8A-4147-A177-3AD203B41FA5}">
                      <a16:colId xmlns:a16="http://schemas.microsoft.com/office/drawing/2014/main" val="20006"/>
                    </a:ext>
                  </a:extLst>
                </a:gridCol>
              </a:tblGrid>
              <a:tr h="370840">
                <a:tc gridSpan="3">
                  <a:txBody>
                    <a:bodyPr/>
                    <a:lstStyle/>
                    <a:p>
                      <a:pPr marL="0" marR="0" indent="0" algn="l" defTabSz="410291" rtl="0" eaLnBrk="1" fontAlgn="auto" latinLnBrk="0" hangingPunct="1">
                        <a:lnSpc>
                          <a:spcPct val="100000"/>
                        </a:lnSpc>
                        <a:spcBef>
                          <a:spcPts val="0"/>
                        </a:spcBef>
                        <a:spcAft>
                          <a:spcPts val="0"/>
                        </a:spcAft>
                        <a:buClrTx/>
                        <a:buSzTx/>
                        <a:buFontTx/>
                        <a:buNone/>
                        <a:tabLst/>
                        <a:defRPr/>
                      </a:pPr>
                      <a:endParaRPr lang="en-US" dirty="0">
                        <a:solidFill>
                          <a:srgbClr val="BA0C2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a:txBody>
                    <a:bodyPr/>
                    <a:lstStyle/>
                    <a:p>
                      <a:endParaRPr lang="en-US" dirty="0">
                        <a:solidFill>
                          <a:schemeClr val="tx1"/>
                        </a:solidFill>
                      </a:endParaRPr>
                    </a:p>
                  </a:txBody>
                  <a:tcP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gridSpan="2">
                  <a:txBody>
                    <a:bodyPr/>
                    <a:lstStyle/>
                    <a:p>
                      <a:pPr algn="r"/>
                      <a:r>
                        <a:rPr lang="en-US" sz="1400" u="sng" dirty="0">
                          <a:solidFill>
                            <a:srgbClr val="000000"/>
                          </a:solidFill>
                        </a:rPr>
                        <a:t>Today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a:txBody>
                    <a:bodyPr/>
                    <a:lstStyle/>
                    <a:p>
                      <a:r>
                        <a:rPr lang="en-US" dirty="0">
                          <a:solidFill>
                            <a:srgbClr val="000000"/>
                          </a:solidFill>
                        </a:rPr>
                        <a:t>Date</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en-US" dirty="0">
                          <a:solidFill>
                            <a:srgbClr val="000000"/>
                          </a:solidFill>
                        </a:rPr>
                        <a:t>Pay to</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a:solidFill>
                            <a:srgbClr val="000000"/>
                          </a:solidFill>
                        </a:rPr>
                        <a:t>You</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1" dirty="0">
                          <a:solidFill>
                            <a:srgbClr val="000000"/>
                          </a:solidFill>
                        </a:rPr>
                        <a:t>$1,998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70840">
                <a:tc gridSpan="6">
                  <a:txBody>
                    <a:bodyPr/>
                    <a:lstStyle/>
                    <a:p>
                      <a:r>
                        <a:rPr lang="en-US" dirty="0">
                          <a:solidFill>
                            <a:srgbClr val="000000"/>
                          </a:solidFill>
                        </a:rPr>
                        <a:t>One thousand nine hundred and ninety-eight</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a:txBody>
                    <a:bodyPr/>
                    <a:lstStyle/>
                    <a:p>
                      <a:r>
                        <a:rPr lang="en-US" sz="1600" b="1" dirty="0">
                          <a:solidFill>
                            <a:srgbClr val="000000"/>
                          </a:solidFill>
                        </a:rPr>
                        <a:t>Dollars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p>
                      <a:r>
                        <a:rPr lang="en-US" b="1" dirty="0">
                          <a:solidFill>
                            <a:srgbClr val="000000"/>
                          </a:solidFill>
                        </a:rPr>
                        <a:t>Memo</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5">
                  <a:txBody>
                    <a:bodyPr/>
                    <a:lstStyle/>
                    <a:p>
                      <a:pPr marL="0" marR="0" indent="0" algn="l" defTabSz="410291" rtl="0" eaLnBrk="1" fontAlgn="auto" latinLnBrk="0" hangingPunct="1">
                        <a:lnSpc>
                          <a:spcPct val="100000"/>
                        </a:lnSpc>
                        <a:spcBef>
                          <a:spcPts val="0"/>
                        </a:spcBef>
                        <a:spcAft>
                          <a:spcPts val="0"/>
                        </a:spcAft>
                        <a:buClrTx/>
                        <a:buSzTx/>
                        <a:buFontTx/>
                        <a:buNone/>
                        <a:tabLst/>
                        <a:defRPr/>
                      </a:pPr>
                      <a:r>
                        <a:rPr lang="en-US" sz="1600" b="1" dirty="0">
                          <a:solidFill>
                            <a:srgbClr val="000000"/>
                          </a:solidFill>
                        </a:rPr>
                        <a:t>6</a:t>
                      </a:r>
                      <a:r>
                        <a:rPr lang="en-US" sz="1600" b="1">
                          <a:solidFill>
                            <a:srgbClr val="000000"/>
                          </a:solidFill>
                        </a:rPr>
                        <a:t>% pretax contribution </a:t>
                      </a:r>
                      <a:endParaRPr lang="en-US" sz="1600" dirty="0">
                        <a:solidFill>
                          <a:srgbClr val="000000"/>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2112105"/>
              </p:ext>
            </p:extLst>
          </p:nvPr>
        </p:nvGraphicFramePr>
        <p:xfrm>
          <a:off x="3328416" y="3861242"/>
          <a:ext cx="5309507" cy="1483360"/>
        </p:xfrm>
        <a:graphic>
          <a:graphicData uri="http://schemas.openxmlformats.org/drawingml/2006/table">
            <a:tbl>
              <a:tblPr firstRow="1" bandRow="1">
                <a:tableStyleId>{5C22544A-7EE6-4342-B048-85BDC9FD1C3A}</a:tableStyleId>
              </a:tblPr>
              <a:tblGrid>
                <a:gridCol w="851356">
                  <a:extLst>
                    <a:ext uri="{9D8B030D-6E8A-4147-A177-3AD203B41FA5}">
                      <a16:colId xmlns:a16="http://schemas.microsoft.com/office/drawing/2014/main" val="20000"/>
                    </a:ext>
                  </a:extLst>
                </a:gridCol>
                <a:gridCol w="920480">
                  <a:extLst>
                    <a:ext uri="{9D8B030D-6E8A-4147-A177-3AD203B41FA5}">
                      <a16:colId xmlns:a16="http://schemas.microsoft.com/office/drawing/2014/main" val="20001"/>
                    </a:ext>
                  </a:extLst>
                </a:gridCol>
                <a:gridCol w="920480">
                  <a:extLst>
                    <a:ext uri="{9D8B030D-6E8A-4147-A177-3AD203B41FA5}">
                      <a16:colId xmlns:a16="http://schemas.microsoft.com/office/drawing/2014/main" val="20002"/>
                    </a:ext>
                  </a:extLst>
                </a:gridCol>
                <a:gridCol w="920480">
                  <a:extLst>
                    <a:ext uri="{9D8B030D-6E8A-4147-A177-3AD203B41FA5}">
                      <a16:colId xmlns:a16="http://schemas.microsoft.com/office/drawing/2014/main" val="20003"/>
                    </a:ext>
                  </a:extLst>
                </a:gridCol>
                <a:gridCol w="668011">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820420">
                  <a:extLst>
                    <a:ext uri="{9D8B030D-6E8A-4147-A177-3AD203B41FA5}">
                      <a16:colId xmlns:a16="http://schemas.microsoft.com/office/drawing/2014/main" val="20006"/>
                    </a:ext>
                  </a:extLst>
                </a:gridCol>
              </a:tblGrid>
              <a:tr h="370840">
                <a:tc gridSpan="3">
                  <a:txBody>
                    <a:bodyPr/>
                    <a:lstStyle/>
                    <a:p>
                      <a:pPr marL="0" marR="0" indent="0" algn="l" defTabSz="410291" rtl="0" eaLnBrk="1" fontAlgn="auto" latinLnBrk="0" hangingPunct="1">
                        <a:lnSpc>
                          <a:spcPct val="100000"/>
                        </a:lnSpc>
                        <a:spcBef>
                          <a:spcPts val="0"/>
                        </a:spcBef>
                        <a:spcAft>
                          <a:spcPts val="0"/>
                        </a:spcAft>
                        <a:buClrTx/>
                        <a:buSzTx/>
                        <a:buFontTx/>
                        <a:buNone/>
                        <a:tabLst/>
                        <a:defRPr/>
                      </a:pPr>
                      <a:endParaRPr lang="en-US" dirty="0">
                        <a:solidFill>
                          <a:srgbClr val="BA0C2F"/>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a:txBody>
                    <a:bodyPr/>
                    <a:lstStyle/>
                    <a:p>
                      <a:endParaRPr lang="en-US" dirty="0">
                        <a:solidFill>
                          <a:schemeClr val="tx1"/>
                        </a:solidFill>
                      </a:endParaRPr>
                    </a:p>
                  </a:txBody>
                  <a:tcP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gridSpan="2">
                  <a:txBody>
                    <a:bodyPr/>
                    <a:lstStyle/>
                    <a:p>
                      <a:pPr algn="r"/>
                      <a:r>
                        <a:rPr lang="en-US" sz="1400" u="sng" dirty="0">
                          <a:solidFill>
                            <a:srgbClr val="000000"/>
                          </a:solidFill>
                        </a:rPr>
                        <a:t>Today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a:txBody>
                    <a:bodyPr/>
                    <a:lstStyle/>
                    <a:p>
                      <a:r>
                        <a:rPr lang="en-US" dirty="0">
                          <a:solidFill>
                            <a:srgbClr val="000000"/>
                          </a:solidFill>
                        </a:rPr>
                        <a:t>Date</a:t>
                      </a:r>
                    </a:p>
                  </a:txBody>
                  <a:tcPr>
                    <a:lnL w="1270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r>
                        <a:rPr lang="en-US" dirty="0">
                          <a:solidFill>
                            <a:srgbClr val="000000"/>
                          </a:solidFill>
                        </a:rPr>
                        <a:t>Pay to</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dirty="0">
                          <a:solidFill>
                            <a:srgbClr val="000000"/>
                          </a:solidFill>
                        </a:rPr>
                        <a:t>You</a:t>
                      </a:r>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dirty="0"/>
                    </a:p>
                  </a:txBody>
                  <a:tcP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b="1" dirty="0">
                          <a:solidFill>
                            <a:srgbClr val="000000"/>
                          </a:solidFill>
                        </a:rPr>
                        <a:t>$1,975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370840">
                <a:tc gridSpan="6">
                  <a:txBody>
                    <a:bodyPr/>
                    <a:lstStyle/>
                    <a:p>
                      <a:r>
                        <a:rPr lang="en-US" dirty="0">
                          <a:solidFill>
                            <a:srgbClr val="000000"/>
                          </a:solidFill>
                        </a:rPr>
                        <a:t>One thousand nine hundred and seventy-five</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a:txBody>
                    <a:bodyPr/>
                    <a:lstStyle/>
                    <a:p>
                      <a:r>
                        <a:rPr lang="en-US" sz="1600" b="1" dirty="0">
                          <a:solidFill>
                            <a:srgbClr val="000000"/>
                          </a:solidFill>
                        </a:rPr>
                        <a:t>Dollars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p>
                      <a:r>
                        <a:rPr lang="en-US" b="1" dirty="0">
                          <a:solidFill>
                            <a:srgbClr val="000000"/>
                          </a:solidFill>
                        </a:rPr>
                        <a:t>Memo</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5">
                  <a:txBody>
                    <a:bodyPr/>
                    <a:lstStyle/>
                    <a:p>
                      <a:r>
                        <a:rPr lang="en-US" sz="1600" b="1" dirty="0">
                          <a:solidFill>
                            <a:srgbClr val="000000"/>
                          </a:solidFill>
                        </a:rPr>
                        <a:t>6</a:t>
                      </a:r>
                      <a:r>
                        <a:rPr lang="en-US" sz="1600" b="1">
                          <a:solidFill>
                            <a:srgbClr val="000000"/>
                          </a:solidFill>
                        </a:rPr>
                        <a:t>% Roth 401(k) contribution</a:t>
                      </a:r>
                      <a:endParaRPr lang="en-US" sz="1600" b="1" dirty="0">
                        <a:solidFill>
                          <a:srgbClr val="000000"/>
                        </a:solidFill>
                      </a:endParaRPr>
                    </a:p>
                  </a:txBody>
                  <a:tcPr anchor="b">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16" name="Text Placeholder 18"/>
          <p:cNvSpPr txBox="1">
            <a:spLocks/>
          </p:cNvSpPr>
          <p:nvPr/>
        </p:nvSpPr>
        <p:spPr bwMode="auto">
          <a:xfrm>
            <a:off x="457200" y="6583680"/>
            <a:ext cx="7207135" cy="21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vert="horz" wrap="square" lIns="0" tIns="45619" rIns="91238" bIns="45619" numCol="1" anchor="b" anchorCtr="0" compatLnSpc="1">
            <a:prstTxWarp prst="textNoShape">
              <a:avLst/>
            </a:prstTxWarp>
          </a:bodyPr>
          <a:lstStyle>
            <a:lvl1pPr marL="0" indent="0" algn="l" defTabSz="914608" rtl="0" eaLnBrk="1" fontAlgn="base" hangingPunct="1">
              <a:lnSpc>
                <a:spcPct val="100000"/>
              </a:lnSpc>
              <a:spcBef>
                <a:spcPts val="0"/>
              </a:spcBef>
              <a:spcAft>
                <a:spcPts val="359"/>
              </a:spcAft>
              <a:buClr>
                <a:srgbClr val="55565A"/>
              </a:buClr>
              <a:buSzPct val="85000"/>
              <a:buFont typeface="Arial" panose="020B0604020202020204" pitchFamily="34" charset="0"/>
              <a:buNone/>
              <a:defRPr sz="800">
                <a:solidFill>
                  <a:srgbClr val="55565A"/>
                </a:solidFill>
                <a:latin typeface="Arial Narrow" panose="020B0606020202030204" pitchFamily="34" charset="0"/>
                <a:ea typeface="ＭＳ Ｐゴシック" charset="-128"/>
                <a:cs typeface="Arial" panose="020B0604020202020204" pitchFamily="34" charset="0"/>
              </a:defRPr>
            </a:lvl1pPr>
            <a:lvl2pPr marL="460375" indent="-203200"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400">
                <a:solidFill>
                  <a:srgbClr val="55565A"/>
                </a:solidFill>
                <a:latin typeface="Arial Narrow" panose="020B0606020202030204" pitchFamily="34" charset="0"/>
                <a:ea typeface="ＭＳ Ｐゴシック" charset="-128"/>
                <a:cs typeface="Arial" panose="020B0604020202020204" pitchFamily="34" charset="0"/>
              </a:defRPr>
            </a:lvl2pPr>
            <a:lvl3pPr marL="628259" indent="-115395"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3pPr>
            <a:lvl4pPr marL="923155" indent="-153859" algn="l" defTabSz="914608" rtl="0" eaLnBrk="1" fontAlgn="base" hangingPunct="1">
              <a:lnSpc>
                <a:spcPct val="110000"/>
              </a:lnSpc>
              <a:spcBef>
                <a:spcPct val="0"/>
              </a:spcBef>
              <a:spcAft>
                <a:spcPct val="0"/>
              </a:spcAft>
              <a:buClr>
                <a:srgbClr val="55565A"/>
              </a:buClr>
              <a:buFont typeface="Arial Narrow" panose="020B060602020203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4pPr>
            <a:lvl5pPr marL="1176738" indent="-149586" algn="l" defTabSz="914608" rtl="0" eaLnBrk="1" fontAlgn="base" hangingPunct="1">
              <a:lnSpc>
                <a:spcPct val="110000"/>
              </a:lnSpc>
              <a:spcBef>
                <a:spcPct val="0"/>
              </a:spcBef>
              <a:spcAft>
                <a:spcPct val="0"/>
              </a:spcAft>
              <a:buClr>
                <a:srgbClr val="55565A"/>
              </a:buClr>
              <a:buFont typeface="Arial" panose="020B0604020202020204" pitchFamily="34" charset="0"/>
              <a:buChar char="•"/>
              <a:defRPr sz="1100">
                <a:solidFill>
                  <a:srgbClr val="55565A"/>
                </a:solidFill>
                <a:latin typeface="Arial Narrow" panose="020B0606020202030204" pitchFamily="34" charset="0"/>
                <a:ea typeface="ＭＳ Ｐゴシック" charset="-128"/>
                <a:cs typeface="Arial" panose="020B0604020202020204" pitchFamily="34" charset="0"/>
              </a:defRPr>
            </a:lvl5pPr>
            <a:lvl6pPr marL="1451691"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6pPr>
            <a:lvl7pPr marL="1861982"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7pPr>
            <a:lvl8pPr marL="2272273"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8pPr>
            <a:lvl9pPr marL="2682565" indent="-118244" algn="l" defTabSz="914608" rtl="0" eaLnBrk="1" fontAlgn="base" hangingPunct="1">
              <a:lnSpc>
                <a:spcPct val="110000"/>
              </a:lnSpc>
              <a:spcBef>
                <a:spcPct val="30000"/>
              </a:spcBef>
              <a:spcAft>
                <a:spcPct val="0"/>
              </a:spcAft>
              <a:buClr>
                <a:schemeClr val="hlink"/>
              </a:buClr>
              <a:buFont typeface="Arial" charset="0"/>
              <a:buChar char="–"/>
              <a:defRPr sz="900">
                <a:solidFill>
                  <a:schemeClr val="folHlink"/>
                </a:solidFill>
                <a:latin typeface="Gotham C2 Text" charset="0"/>
                <a:ea typeface="+mn-ea"/>
              </a:defRPr>
            </a:lvl9pPr>
          </a:lstStyle>
          <a:p>
            <a:r>
              <a:rPr lang="en-US" sz="1200" dirty="0"/>
              <a:t>FOR ILLUSTRATIVE PURPOSES ONLY. *Assumes $30,000 annual salary and 15% federal, state, and local tax rate. Please note that taxes on savings are deferred until withdrawal and that pretax deferrals do not lower your income for FICA and FUTA tax withholding purposes.</a:t>
            </a:r>
          </a:p>
        </p:txBody>
      </p:sp>
    </p:spTree>
    <p:extLst>
      <p:ext uri="{BB962C8B-B14F-4D97-AF65-F5344CB8AC3E}">
        <p14:creationId xmlns:p14="http://schemas.microsoft.com/office/powerpoint/2010/main" val="3576920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nodeType="withEffect">
                                  <p:stCondLst>
                                    <p:cond delay="50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par>
                                <p:cTn id="22" presetID="22" presetClass="entr" presetSubtype="8"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2" presetClass="entr" presetSubtype="8"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par>
                                <p:cTn id="28" presetID="22" presetClass="entr" presetSubtype="8"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advantage of compounding</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092598824"/>
              </p:ext>
            </p:extLst>
          </p:nvPr>
        </p:nvGraphicFramePr>
        <p:xfrm>
          <a:off x="3957851" y="1482442"/>
          <a:ext cx="4577876" cy="40767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Placeholder 3"/>
          <p:cNvSpPr>
            <a:spLocks noGrp="1"/>
          </p:cNvSpPr>
          <p:nvPr>
            <p:ph type="body" sz="quarter" idx="10"/>
          </p:nvPr>
        </p:nvSpPr>
        <p:spPr>
          <a:xfrm>
            <a:off x="395188" y="5975498"/>
            <a:ext cx="7494174" cy="861292"/>
          </a:xfrm>
        </p:spPr>
        <p:txBody>
          <a:bodyPr/>
          <a:lstStyle/>
          <a:p>
            <a:r>
              <a:rPr lang="en-US" sz="1200" kern="1200" dirty="0"/>
              <a:t>FOR ILLUSTRATIVE PURPOSES ONLY. This hypothetical illustration is not intended as a projection or prediction of future investment results, nor is it intended as financial planning or investment advice. It assumes a 8% annual rate of return and reinvestment of earnings with no withdrawals. Rates of return may vary. The illustration does not reflect any associated charges, expenses or fees. The tax-deferred accumulation shown would be reduced if these fees were deducted. </a:t>
            </a:r>
          </a:p>
        </p:txBody>
      </p:sp>
      <p:sp>
        <p:nvSpPr>
          <p:cNvPr id="7" name="TextBox 6"/>
          <p:cNvSpPr txBox="1"/>
          <p:nvPr/>
        </p:nvSpPr>
        <p:spPr>
          <a:xfrm>
            <a:off x="688074" y="1661045"/>
            <a:ext cx="2914650" cy="1384995"/>
          </a:xfrm>
          <a:prstGeom prst="rect">
            <a:avLst/>
          </a:prstGeom>
          <a:noFill/>
        </p:spPr>
        <p:txBody>
          <a:bodyPr wrap="square" rtlCol="0">
            <a:spAutoFit/>
          </a:bodyPr>
          <a:lstStyle/>
          <a:p>
            <a:r>
              <a:rPr lang="en-US" sz="2400" b="1" dirty="0">
                <a:solidFill>
                  <a:srgbClr val="55565A"/>
                </a:solidFill>
                <a:latin typeface="Arial Narrow"/>
              </a:rPr>
              <a:t>Chris</a:t>
            </a:r>
          </a:p>
          <a:p>
            <a:pPr algn="l"/>
            <a:r>
              <a:rPr lang="en-US" sz="2000" dirty="0">
                <a:solidFill>
                  <a:srgbClr val="55565A"/>
                </a:solidFill>
                <a:latin typeface="Arial Narrow"/>
              </a:rPr>
              <a:t>Years of saving: 40</a:t>
            </a:r>
          </a:p>
          <a:p>
            <a:pPr algn="l"/>
            <a:r>
              <a:rPr lang="en-US" sz="2000" dirty="0">
                <a:solidFill>
                  <a:srgbClr val="55565A"/>
                </a:solidFill>
                <a:latin typeface="Arial Narrow"/>
              </a:rPr>
              <a:t>Monthly contribution: $150</a:t>
            </a:r>
          </a:p>
          <a:p>
            <a:pPr algn="l"/>
            <a:r>
              <a:rPr lang="en-US" sz="2000" dirty="0">
                <a:solidFill>
                  <a:srgbClr val="55565A"/>
                </a:solidFill>
                <a:latin typeface="Arial Narrow"/>
              </a:rPr>
              <a:t>Annual rate of return: 8% </a:t>
            </a:r>
          </a:p>
        </p:txBody>
      </p:sp>
      <p:pic>
        <p:nvPicPr>
          <p:cNvPr id="1027" name="Picture 3" descr="C:\Users\sctbrg\Desktop\Development\Empower Template\Presentation Silhouettes\Presentation Silhouettes-0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297" y="2979893"/>
            <a:ext cx="18288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sctbrg\Desktop\Development\Empower Template\Presentation Silhouettes\Presentation Silhouettes-1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6372" y="3921588"/>
            <a:ext cx="1201003" cy="1801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812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advantage of compounding</a:t>
            </a:r>
          </a:p>
        </p:txBody>
      </p:sp>
      <p:sp>
        <p:nvSpPr>
          <p:cNvPr id="4" name="Text Placeholder 3"/>
          <p:cNvSpPr>
            <a:spLocks noGrp="1"/>
          </p:cNvSpPr>
          <p:nvPr>
            <p:ph type="body" sz="quarter" idx="10"/>
          </p:nvPr>
        </p:nvSpPr>
        <p:spPr>
          <a:xfrm>
            <a:off x="469612" y="6571665"/>
            <a:ext cx="7207135" cy="218232"/>
          </a:xfrm>
        </p:spPr>
        <p:txBody>
          <a:bodyPr/>
          <a:lstStyle/>
          <a:p>
            <a:r>
              <a:rPr lang="en-US" sz="1200" kern="1200" dirty="0"/>
              <a:t>FOR ILLUSTRATIVE PURPOSES ONLY. This hypothetical illustration is not intended as a projection or prediction of future investment results, nor is it intended as financial planning or investment advice. It assumes a 8% annual rate of return and reinvestment of earnings with no withdrawals. Rates of return may vary. The illustration does not reflect any associated charges, expenses or fees. The tax-deferred accumulation shown would be reduced if these fees were deducted. </a:t>
            </a:r>
          </a:p>
        </p:txBody>
      </p:sp>
      <p:sp>
        <p:nvSpPr>
          <p:cNvPr id="5" name="TextBox 4"/>
          <p:cNvSpPr txBox="1"/>
          <p:nvPr/>
        </p:nvSpPr>
        <p:spPr>
          <a:xfrm>
            <a:off x="688074" y="1661045"/>
            <a:ext cx="2914650" cy="1384995"/>
          </a:xfrm>
          <a:prstGeom prst="rect">
            <a:avLst/>
          </a:prstGeom>
          <a:noFill/>
        </p:spPr>
        <p:txBody>
          <a:bodyPr wrap="square" rtlCol="0">
            <a:spAutoFit/>
          </a:bodyPr>
          <a:lstStyle/>
          <a:p>
            <a:r>
              <a:rPr lang="en-US" sz="2400" b="1" dirty="0">
                <a:solidFill>
                  <a:srgbClr val="55565A"/>
                </a:solidFill>
                <a:latin typeface="Arial Narrow"/>
              </a:rPr>
              <a:t>Jane </a:t>
            </a:r>
          </a:p>
          <a:p>
            <a:pPr algn="l"/>
            <a:r>
              <a:rPr lang="en-US" sz="2000" dirty="0">
                <a:solidFill>
                  <a:srgbClr val="55565A"/>
                </a:solidFill>
                <a:latin typeface="Arial Narrow"/>
              </a:rPr>
              <a:t>Years of saving: 25</a:t>
            </a:r>
          </a:p>
          <a:p>
            <a:pPr algn="l"/>
            <a:r>
              <a:rPr lang="en-US" sz="2000" dirty="0">
                <a:solidFill>
                  <a:srgbClr val="55565A"/>
                </a:solidFill>
                <a:latin typeface="Arial Narrow"/>
              </a:rPr>
              <a:t>Monthly contribution: $150</a:t>
            </a:r>
          </a:p>
          <a:p>
            <a:pPr algn="l"/>
            <a:r>
              <a:rPr lang="en-US" sz="2000" dirty="0">
                <a:solidFill>
                  <a:srgbClr val="55565A"/>
                </a:solidFill>
                <a:latin typeface="Arial Narrow"/>
              </a:rPr>
              <a:t>Annual rate of return: 8% </a:t>
            </a:r>
          </a:p>
        </p:txBody>
      </p:sp>
      <p:graphicFrame>
        <p:nvGraphicFramePr>
          <p:cNvPr id="7" name="Chart 6"/>
          <p:cNvGraphicFramePr/>
          <p:nvPr>
            <p:extLst>
              <p:ext uri="{D42A27DB-BD31-4B8C-83A1-F6EECF244321}">
                <p14:modId xmlns:p14="http://schemas.microsoft.com/office/powerpoint/2010/main" val="1256730715"/>
              </p:ext>
            </p:extLst>
          </p:nvPr>
        </p:nvGraphicFramePr>
        <p:xfrm>
          <a:off x="4067033" y="1883391"/>
          <a:ext cx="4544705" cy="3686790"/>
        </p:xfrm>
        <a:graphic>
          <a:graphicData uri="http://schemas.openxmlformats.org/drawingml/2006/chart">
            <c:chart xmlns:c="http://schemas.openxmlformats.org/drawingml/2006/chart" xmlns:r="http://schemas.openxmlformats.org/officeDocument/2006/relationships" r:id="rId3"/>
          </a:graphicData>
        </a:graphic>
      </p:graphicFrame>
      <p:pic>
        <p:nvPicPr>
          <p:cNvPr id="1027" name="Picture 3" descr="C:\Users\sctbrg\Desktop\Development\Empower Template\Presentation Silhouettes\Presentation Silhouettes-1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074" y="3046040"/>
            <a:ext cx="18288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273719"/>
      </p:ext>
    </p:extLst>
  </p:cSld>
  <p:clrMapOvr>
    <a:masterClrMapping/>
  </p:clrMapOvr>
</p:sld>
</file>

<file path=ppt/theme/theme1.xml><?xml version="1.0" encoding="utf-8"?>
<a:theme xmlns:a="http://schemas.openxmlformats.org/drawingml/2006/main" name="2_Empower Retirement template 2 06 15">
  <a:themeElements>
    <a:clrScheme name="EMPOWER">
      <a:dk1>
        <a:srgbClr val="768692"/>
      </a:dk1>
      <a:lt1>
        <a:sysClr val="window" lastClr="FFFFFF"/>
      </a:lt1>
      <a:dk2>
        <a:srgbClr val="003087"/>
      </a:dk2>
      <a:lt2>
        <a:srgbClr val="98A4AE"/>
      </a:lt2>
      <a:accent1>
        <a:srgbClr val="002554"/>
      </a:accent1>
      <a:accent2>
        <a:srgbClr val="4A773C"/>
      </a:accent2>
      <a:accent3>
        <a:srgbClr val="0D5257"/>
      </a:accent3>
      <a:accent4>
        <a:srgbClr val="DAAA00"/>
      </a:accent4>
      <a:accent5>
        <a:srgbClr val="6BA4B8"/>
      </a:accent5>
      <a:accent6>
        <a:srgbClr val="719949"/>
      </a:accent6>
      <a:hlink>
        <a:srgbClr val="003087"/>
      </a:hlink>
      <a:folHlink>
        <a:srgbClr val="768692"/>
      </a:folHlink>
    </a:clrScheme>
    <a:fontScheme name="EMPOWER">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1019175"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Gotham C2 Text"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1019175"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Gotham C2 Text" charset="0"/>
            <a:ea typeface="ＭＳ Ｐゴシック" charset="0"/>
            <a:cs typeface="ＭＳ Ｐゴシック" charset="0"/>
          </a:defRPr>
        </a:defPPr>
      </a:lstStyle>
    </a:lnDef>
    <a:txDef>
      <a:spPr>
        <a:noFill/>
      </a:spPr>
      <a:bodyPr wrap="square" rtlCol="0">
        <a:spAutoFit/>
      </a:bodyPr>
      <a:lstStyle>
        <a:defPPr>
          <a:defRPr sz="1400" dirty="0" smtClean="0">
            <a:solidFill>
              <a:srgbClr val="55565A"/>
            </a:solidFill>
            <a:latin typeface="+mn-lt"/>
          </a:defRPr>
        </a:defPPr>
      </a:lstStyle>
    </a:txDef>
  </a:objectDefaults>
  <a:extraClrSchemeLst>
    <a:extraClrScheme>
      <a:clrScheme name="3_Default Design 1">
        <a:dk1>
          <a:srgbClr val="000000"/>
        </a:dk1>
        <a:lt1>
          <a:srgbClr val="FFFFFF"/>
        </a:lt1>
        <a:dk2>
          <a:srgbClr val="1A7FBA"/>
        </a:dk2>
        <a:lt2>
          <a:srgbClr val="808080"/>
        </a:lt2>
        <a:accent1>
          <a:srgbClr val="EBA539"/>
        </a:accent1>
        <a:accent2>
          <a:srgbClr val="84C2EA"/>
        </a:accent2>
        <a:accent3>
          <a:srgbClr val="FFFFFF"/>
        </a:accent3>
        <a:accent4>
          <a:srgbClr val="000000"/>
        </a:accent4>
        <a:accent5>
          <a:srgbClr val="F3CFAE"/>
        </a:accent5>
        <a:accent6>
          <a:srgbClr val="77B0D4"/>
        </a:accent6>
        <a:hlink>
          <a:srgbClr val="D91355"/>
        </a:hlink>
        <a:folHlink>
          <a:srgbClr val="25AC6D"/>
        </a:folHlink>
      </a:clrScheme>
      <a:clrMap bg1="lt1" tx1="dk1" bg2="lt2" tx2="dk2" accent1="accent1" accent2="accent2" accent3="accent3" accent4="accent4" accent5="accent5" accent6="accent6" hlink="hlink" folHlink="folHlink"/>
    </a:extraClrScheme>
    <a:extraClrScheme>
      <a:clrScheme name="3_Default Design 2">
        <a:dk1>
          <a:srgbClr val="E7603D"/>
        </a:dk1>
        <a:lt1>
          <a:srgbClr val="84C2EA"/>
        </a:lt1>
        <a:dk2>
          <a:srgbClr val="2B9E9C"/>
        </a:dk2>
        <a:lt2>
          <a:srgbClr val="F0B146"/>
        </a:lt2>
        <a:accent1>
          <a:srgbClr val="8BB141"/>
        </a:accent1>
        <a:accent2>
          <a:srgbClr val="B13469"/>
        </a:accent2>
        <a:accent3>
          <a:srgbClr val="ACCCCB"/>
        </a:accent3>
        <a:accent4>
          <a:srgbClr val="70A5C8"/>
        </a:accent4>
        <a:accent5>
          <a:srgbClr val="C4D5B0"/>
        </a:accent5>
        <a:accent6>
          <a:srgbClr val="A02E5E"/>
        </a:accent6>
        <a:hlink>
          <a:srgbClr val="808080"/>
        </a:hlink>
        <a:folHlink>
          <a:srgbClr val="000000"/>
        </a:folHlink>
      </a:clrScheme>
      <a:clrMap bg1="dk2" tx1="lt1" bg2="dk1" tx2="lt2" accent1="accent1" accent2="accent2" accent3="accent3" accent4="accent4" accent5="accent5" accent6="accent6" hlink="hlink" folHlink="folHlink"/>
    </a:extraClrScheme>
    <a:extraClrScheme>
      <a:clrScheme name="3_Default Design 1">
        <a:dk1>
          <a:srgbClr val="004675"/>
        </a:dk1>
        <a:lt1>
          <a:srgbClr val="1B7FBA"/>
        </a:lt1>
        <a:dk2>
          <a:srgbClr val="4B81A5"/>
        </a:dk2>
        <a:lt2>
          <a:srgbClr val="589DC6"/>
        </a:lt2>
        <a:accent1>
          <a:srgbClr val="87CAE0"/>
        </a:accent1>
        <a:accent2>
          <a:srgbClr val="50AEE2"/>
        </a:accent2>
        <a:accent3>
          <a:srgbClr val="ABC0D9"/>
        </a:accent3>
        <a:accent4>
          <a:srgbClr val="003A63"/>
        </a:accent4>
        <a:accent5>
          <a:srgbClr val="C3E1ED"/>
        </a:accent5>
        <a:accent6>
          <a:srgbClr val="489DCD"/>
        </a:accent6>
        <a:hlink>
          <a:srgbClr val="D3E8F0"/>
        </a:hlink>
        <a:folHlink>
          <a:srgbClr val="000000"/>
        </a:folHlink>
      </a:clrScheme>
      <a:clrMap bg1="lt1" tx1="dk1" bg2="lt2" tx2="dk2" accent1="accent1" accent2="accent2" accent3="accent3" accent4="accent4" accent5="accent5" accent6="accent6" hlink="hlink" folHlink="folHlink"/>
    </a:extraClrScheme>
    <a:extraClrScheme>
      <a:clrScheme name="3_Default Design 1">
        <a:dk1>
          <a:srgbClr val="000000"/>
        </a:dk1>
        <a:lt1>
          <a:srgbClr val="FFFFFF"/>
        </a:lt1>
        <a:dk2>
          <a:srgbClr val="1A7FBA"/>
        </a:dk2>
        <a:lt2>
          <a:srgbClr val="808080"/>
        </a:lt2>
        <a:accent1>
          <a:srgbClr val="EBA539"/>
        </a:accent1>
        <a:accent2>
          <a:srgbClr val="84C2EA"/>
        </a:accent2>
        <a:accent3>
          <a:srgbClr val="FFFFFF"/>
        </a:accent3>
        <a:accent4>
          <a:srgbClr val="000000"/>
        </a:accent4>
        <a:accent5>
          <a:srgbClr val="F3CFAE"/>
        </a:accent5>
        <a:accent6>
          <a:srgbClr val="77B0D4"/>
        </a:accent6>
        <a:hlink>
          <a:srgbClr val="D91355"/>
        </a:hlink>
        <a:folHlink>
          <a:srgbClr val="25AC6D"/>
        </a:folHlink>
      </a:clrScheme>
      <a:clrMap bg1="lt1" tx1="dk1" bg2="lt2" tx2="dk2" accent1="accent1" accent2="accent2" accent3="accent3" accent4="accent4" accent5="accent5" accent6="accent6" hlink="hlink" folHlink="folHlink"/>
    </a:extraClrScheme>
    <a:extraClrScheme>
      <a:clrScheme name="3_Default Design 2">
        <a:dk1>
          <a:srgbClr val="004675"/>
        </a:dk1>
        <a:lt1>
          <a:srgbClr val="1B7FBA"/>
        </a:lt1>
        <a:dk2>
          <a:srgbClr val="4B81A5"/>
        </a:dk2>
        <a:lt2>
          <a:srgbClr val="589DC6"/>
        </a:lt2>
        <a:accent1>
          <a:srgbClr val="87CAE0"/>
        </a:accent1>
        <a:accent2>
          <a:srgbClr val="50AEE2"/>
        </a:accent2>
        <a:accent3>
          <a:srgbClr val="ABC0D9"/>
        </a:accent3>
        <a:accent4>
          <a:srgbClr val="003A63"/>
        </a:accent4>
        <a:accent5>
          <a:srgbClr val="C3E1ED"/>
        </a:accent5>
        <a:accent6>
          <a:srgbClr val="489DCD"/>
        </a:accent6>
        <a:hlink>
          <a:srgbClr val="DDE8F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Empower Retirement template 2 06 15">
  <a:themeElements>
    <a:clrScheme name="EMPOWER">
      <a:dk1>
        <a:srgbClr val="55565A"/>
      </a:dk1>
      <a:lt1>
        <a:sysClr val="window" lastClr="FFFFFF"/>
      </a:lt1>
      <a:dk2>
        <a:srgbClr val="003087"/>
      </a:dk2>
      <a:lt2>
        <a:srgbClr val="98A4AE"/>
      </a:lt2>
      <a:accent1>
        <a:srgbClr val="002554"/>
      </a:accent1>
      <a:accent2>
        <a:srgbClr val="DE7C00"/>
      </a:accent2>
      <a:accent3>
        <a:srgbClr val="0D5257"/>
      </a:accent3>
      <a:accent4>
        <a:srgbClr val="DAAA00"/>
      </a:accent4>
      <a:accent5>
        <a:srgbClr val="6BA4B8"/>
      </a:accent5>
      <a:accent6>
        <a:srgbClr val="719949"/>
      </a:accent6>
      <a:hlink>
        <a:srgbClr val="003087"/>
      </a:hlink>
      <a:folHlink>
        <a:srgbClr val="BA0C2F"/>
      </a:folHlink>
    </a:clrScheme>
    <a:fontScheme name="EMPOWER">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1019175"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Gotham C2 Text"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1019175"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Gotham C2 Text" charset="0"/>
            <a:ea typeface="ＭＳ Ｐゴシック" charset="0"/>
            <a:cs typeface="ＭＳ Ｐゴシック" charset="0"/>
          </a:defRPr>
        </a:defPPr>
      </a:lstStyle>
    </a:lnDef>
    <a:txDef>
      <a:spPr>
        <a:noFill/>
      </a:spPr>
      <a:bodyPr wrap="square" rtlCol="0">
        <a:spAutoFit/>
      </a:bodyPr>
      <a:lstStyle>
        <a:defPPr>
          <a:defRPr sz="1400" dirty="0" smtClean="0">
            <a:solidFill>
              <a:srgbClr val="55565A"/>
            </a:solidFill>
            <a:latin typeface="+mn-lt"/>
          </a:defRPr>
        </a:defPPr>
      </a:lstStyle>
    </a:txDef>
  </a:objectDefaults>
  <a:extraClrSchemeLst>
    <a:extraClrScheme>
      <a:clrScheme name="3_Default Design 1">
        <a:dk1>
          <a:srgbClr val="000000"/>
        </a:dk1>
        <a:lt1>
          <a:srgbClr val="FFFFFF"/>
        </a:lt1>
        <a:dk2>
          <a:srgbClr val="1A7FBA"/>
        </a:dk2>
        <a:lt2>
          <a:srgbClr val="808080"/>
        </a:lt2>
        <a:accent1>
          <a:srgbClr val="EBA539"/>
        </a:accent1>
        <a:accent2>
          <a:srgbClr val="84C2EA"/>
        </a:accent2>
        <a:accent3>
          <a:srgbClr val="FFFFFF"/>
        </a:accent3>
        <a:accent4>
          <a:srgbClr val="000000"/>
        </a:accent4>
        <a:accent5>
          <a:srgbClr val="F3CFAE"/>
        </a:accent5>
        <a:accent6>
          <a:srgbClr val="77B0D4"/>
        </a:accent6>
        <a:hlink>
          <a:srgbClr val="D91355"/>
        </a:hlink>
        <a:folHlink>
          <a:srgbClr val="25AC6D"/>
        </a:folHlink>
      </a:clrScheme>
      <a:clrMap bg1="lt1" tx1="dk1" bg2="lt2" tx2="dk2" accent1="accent1" accent2="accent2" accent3="accent3" accent4="accent4" accent5="accent5" accent6="accent6" hlink="hlink" folHlink="folHlink"/>
    </a:extraClrScheme>
    <a:extraClrScheme>
      <a:clrScheme name="3_Default Design 2">
        <a:dk1>
          <a:srgbClr val="E7603D"/>
        </a:dk1>
        <a:lt1>
          <a:srgbClr val="84C2EA"/>
        </a:lt1>
        <a:dk2>
          <a:srgbClr val="2B9E9C"/>
        </a:dk2>
        <a:lt2>
          <a:srgbClr val="F0B146"/>
        </a:lt2>
        <a:accent1>
          <a:srgbClr val="8BB141"/>
        </a:accent1>
        <a:accent2>
          <a:srgbClr val="B13469"/>
        </a:accent2>
        <a:accent3>
          <a:srgbClr val="ACCCCB"/>
        </a:accent3>
        <a:accent4>
          <a:srgbClr val="70A5C8"/>
        </a:accent4>
        <a:accent5>
          <a:srgbClr val="C4D5B0"/>
        </a:accent5>
        <a:accent6>
          <a:srgbClr val="A02E5E"/>
        </a:accent6>
        <a:hlink>
          <a:srgbClr val="808080"/>
        </a:hlink>
        <a:folHlink>
          <a:srgbClr val="000000"/>
        </a:folHlink>
      </a:clrScheme>
      <a:clrMap bg1="dk2" tx1="lt1" bg2="dk1" tx2="lt2" accent1="accent1" accent2="accent2" accent3="accent3" accent4="accent4" accent5="accent5" accent6="accent6" hlink="hlink" folHlink="folHlink"/>
    </a:extraClrScheme>
    <a:extraClrScheme>
      <a:clrScheme name="3_Default Design 1">
        <a:dk1>
          <a:srgbClr val="004675"/>
        </a:dk1>
        <a:lt1>
          <a:srgbClr val="1B7FBA"/>
        </a:lt1>
        <a:dk2>
          <a:srgbClr val="4B81A5"/>
        </a:dk2>
        <a:lt2>
          <a:srgbClr val="589DC6"/>
        </a:lt2>
        <a:accent1>
          <a:srgbClr val="87CAE0"/>
        </a:accent1>
        <a:accent2>
          <a:srgbClr val="50AEE2"/>
        </a:accent2>
        <a:accent3>
          <a:srgbClr val="ABC0D9"/>
        </a:accent3>
        <a:accent4>
          <a:srgbClr val="003A63"/>
        </a:accent4>
        <a:accent5>
          <a:srgbClr val="C3E1ED"/>
        </a:accent5>
        <a:accent6>
          <a:srgbClr val="489DCD"/>
        </a:accent6>
        <a:hlink>
          <a:srgbClr val="D3E8F0"/>
        </a:hlink>
        <a:folHlink>
          <a:srgbClr val="000000"/>
        </a:folHlink>
      </a:clrScheme>
      <a:clrMap bg1="lt1" tx1="dk1" bg2="lt2" tx2="dk2" accent1="accent1" accent2="accent2" accent3="accent3" accent4="accent4" accent5="accent5" accent6="accent6" hlink="hlink" folHlink="folHlink"/>
    </a:extraClrScheme>
    <a:extraClrScheme>
      <a:clrScheme name="3_Default Design 1">
        <a:dk1>
          <a:srgbClr val="000000"/>
        </a:dk1>
        <a:lt1>
          <a:srgbClr val="FFFFFF"/>
        </a:lt1>
        <a:dk2>
          <a:srgbClr val="1A7FBA"/>
        </a:dk2>
        <a:lt2>
          <a:srgbClr val="808080"/>
        </a:lt2>
        <a:accent1>
          <a:srgbClr val="EBA539"/>
        </a:accent1>
        <a:accent2>
          <a:srgbClr val="84C2EA"/>
        </a:accent2>
        <a:accent3>
          <a:srgbClr val="FFFFFF"/>
        </a:accent3>
        <a:accent4>
          <a:srgbClr val="000000"/>
        </a:accent4>
        <a:accent5>
          <a:srgbClr val="F3CFAE"/>
        </a:accent5>
        <a:accent6>
          <a:srgbClr val="77B0D4"/>
        </a:accent6>
        <a:hlink>
          <a:srgbClr val="D91355"/>
        </a:hlink>
        <a:folHlink>
          <a:srgbClr val="25AC6D"/>
        </a:folHlink>
      </a:clrScheme>
      <a:clrMap bg1="lt1" tx1="dk1" bg2="lt2" tx2="dk2" accent1="accent1" accent2="accent2" accent3="accent3" accent4="accent4" accent5="accent5" accent6="accent6" hlink="hlink" folHlink="folHlink"/>
    </a:extraClrScheme>
    <a:extraClrScheme>
      <a:clrScheme name="3_Default Design 2">
        <a:dk1>
          <a:srgbClr val="004675"/>
        </a:dk1>
        <a:lt1>
          <a:srgbClr val="1B7FBA"/>
        </a:lt1>
        <a:dk2>
          <a:srgbClr val="4B81A5"/>
        </a:dk2>
        <a:lt2>
          <a:srgbClr val="589DC6"/>
        </a:lt2>
        <a:accent1>
          <a:srgbClr val="87CAE0"/>
        </a:accent1>
        <a:accent2>
          <a:srgbClr val="50AEE2"/>
        </a:accent2>
        <a:accent3>
          <a:srgbClr val="ABC0D9"/>
        </a:accent3>
        <a:accent4>
          <a:srgbClr val="003A63"/>
        </a:accent4>
        <a:accent5>
          <a:srgbClr val="C3E1ED"/>
        </a:accent5>
        <a:accent6>
          <a:srgbClr val="489DCD"/>
        </a:accent6>
        <a:hlink>
          <a:srgbClr val="DDE8F0"/>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9B207AD6F59154C8C4F4232962D442E" ma:contentTypeVersion="7" ma:contentTypeDescription="Create a new document." ma:contentTypeScope="" ma:versionID="06ab527aee69551d34a006c1840981b0">
  <xsd:schema xmlns:xsd="http://www.w3.org/2001/XMLSchema" xmlns:xs="http://www.w3.org/2001/XMLSchema" xmlns:p="http://schemas.microsoft.com/office/2006/metadata/properties" xmlns:ns2="e16ff7e7-6bb9-4a83-8eef-2494765cb824" targetNamespace="http://schemas.microsoft.com/office/2006/metadata/properties" ma:root="true" ma:fieldsID="26aedafa6c4d7754f1053203731a7954" ns2:_="">
    <xsd:import namespace="e16ff7e7-6bb9-4a83-8eef-2494765cb8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6ff7e7-6bb9-4a83-8eef-2494765cb8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E97ECA7-01C0-484E-A970-A459185413DC}">
  <ds:schemaRefs>
    <ds:schemaRef ds:uri="http://schemas.microsoft.com/office/2006/documentManagement/types"/>
    <ds:schemaRef ds:uri="aee15b4b-3878-4992-91c3-c0f2edd4cdba"/>
    <ds:schemaRef ds:uri="f47b868b-10e4-4947-8036-c96a80aba46f"/>
    <ds:schemaRef ds:uri="http://schemas.microsoft.com/office/2006/metadata/properties"/>
    <ds:schemaRef ds:uri="http://www.w3.org/XML/1998/namespace"/>
    <ds:schemaRef ds:uri="1329ac15-66a5-4466-b243-9e08040d6bfa"/>
    <ds:schemaRef ds:uri="http://schemas.openxmlformats.org/package/2006/metadata/core-properties"/>
    <ds:schemaRef ds:uri="http://schemas.microsoft.com/office/infopath/2007/PartnerControls"/>
    <ds:schemaRef ds:uri="http://purl.org/dc/dcmitype/"/>
    <ds:schemaRef ds:uri="http://purl.org/dc/elements/1.1/"/>
    <ds:schemaRef ds:uri="http://purl.org/dc/terms/"/>
  </ds:schemaRefs>
</ds:datastoreItem>
</file>

<file path=customXml/itemProps2.xml><?xml version="1.0" encoding="utf-8"?>
<ds:datastoreItem xmlns:ds="http://schemas.openxmlformats.org/officeDocument/2006/customXml" ds:itemID="{B727005A-D8BD-48DB-BBA9-C93D05141607}">
  <ds:schemaRefs>
    <ds:schemaRef ds:uri="http://schemas.microsoft.com/sharepoint/v3/contenttype/forms"/>
  </ds:schemaRefs>
</ds:datastoreItem>
</file>

<file path=customXml/itemProps3.xml><?xml version="1.0" encoding="utf-8"?>
<ds:datastoreItem xmlns:ds="http://schemas.openxmlformats.org/officeDocument/2006/customXml" ds:itemID="{1592562F-C1AB-4884-A2CC-8502DE5A5C42}"/>
</file>

<file path=docProps/app.xml><?xml version="1.0" encoding="utf-8"?>
<Properties xmlns="http://schemas.openxmlformats.org/officeDocument/2006/extended-properties" xmlns:vt="http://schemas.openxmlformats.org/officeDocument/2006/docPropsVTypes">
  <Template>Empower Retirement template 2 06 15</Template>
  <TotalTime>3324</TotalTime>
  <Words>9451</Words>
  <Application>Microsoft Macintosh PowerPoint</Application>
  <PresentationFormat>On-screen Show (4:3)</PresentationFormat>
  <Paragraphs>881</Paragraphs>
  <Slides>33</Slides>
  <Notes>32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Arial Black</vt:lpstr>
      <vt:lpstr>Arial Unicode MS</vt:lpstr>
      <vt:lpstr>Gotham C2 Text</vt:lpstr>
      <vt:lpstr>Gotham C1 Head</vt:lpstr>
      <vt:lpstr>Helvetica</vt:lpstr>
      <vt:lpstr>Arial Narrow</vt:lpstr>
      <vt:lpstr>Arial</vt:lpstr>
      <vt:lpstr>2_Empower Retirement template 2 06 15</vt:lpstr>
      <vt:lpstr>Empower Retirement template 2 06 15</vt:lpstr>
      <vt:lpstr>Just getting started</vt:lpstr>
      <vt:lpstr>Who is Empower Retirement?</vt:lpstr>
      <vt:lpstr>Just getting started: Today’s topics   </vt:lpstr>
      <vt:lpstr>Realities of retirement: Sources of income</vt:lpstr>
      <vt:lpstr>Plan Highlights</vt:lpstr>
      <vt:lpstr>Pretax contributions: Lower your taxable income </vt:lpstr>
      <vt:lpstr>Pretax contributions vs. Roth 401(k) contributions  </vt:lpstr>
      <vt:lpstr>The advantage of compounding</vt:lpstr>
      <vt:lpstr>The advantage of compounding</vt:lpstr>
      <vt:lpstr>Benefits of increasing your contributions</vt:lpstr>
      <vt:lpstr>Investment options</vt:lpstr>
      <vt:lpstr>Understanding investing</vt:lpstr>
      <vt:lpstr>Understanding investing: Investment types </vt:lpstr>
      <vt:lpstr>Investing principles: Growth of $1 over 30 years </vt:lpstr>
      <vt:lpstr>Investing principles: Diversification  </vt:lpstr>
      <vt:lpstr>Investor types</vt:lpstr>
      <vt:lpstr>Investment options: Core funds</vt:lpstr>
      <vt:lpstr>Investor types</vt:lpstr>
      <vt:lpstr>Target date funds: How they work </vt:lpstr>
      <vt:lpstr>Target date funds: Sample asset allocation</vt:lpstr>
      <vt:lpstr>Empower Retirement Advisory Services</vt:lpstr>
      <vt:lpstr>Demonstration:  www.empowermyretirement.com</vt:lpstr>
      <vt:lpstr>Me &amp; My Money </vt:lpstr>
      <vt:lpstr>Me &amp; My Money </vt:lpstr>
      <vt:lpstr>Mobile access www.empowermyretirement.com </vt:lpstr>
      <vt:lpstr>Empower Retirement app It puts your retirement plan at your fingertips </vt:lpstr>
      <vt:lpstr>Consider taking action today!   </vt:lpstr>
      <vt:lpstr>PowerPoint Presentation</vt:lpstr>
      <vt:lpstr>PowerPoint Presentation</vt:lpstr>
      <vt:lpstr>PowerPoint Presentation</vt:lpstr>
      <vt:lpstr>PowerPoint Presentation</vt:lpstr>
      <vt:lpstr>PowerPoint Presentation</vt:lpstr>
      <vt:lpstr>Contact Empower: Get help when you need it</vt:lpstr>
    </vt:vector>
  </TitlesOfParts>
  <Company>GWLA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Add presentation title</dc:title>
  <dc:creator>cgrh</dc:creator>
  <cp:lastModifiedBy>Tami Swanson</cp:lastModifiedBy>
  <cp:revision>302</cp:revision>
  <cp:lastPrinted>2019-11-19T16:05:54Z</cp:lastPrinted>
  <dcterms:created xsi:type="dcterms:W3CDTF">2015-02-06T21:50:19Z</dcterms:created>
  <dcterms:modified xsi:type="dcterms:W3CDTF">2023-02-03T19:23:08Z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0x01010049B207AD6F59154C8C4F4232962D442E</vt:lpwstr>
  </property>
  <property fmtid="{D5CDD505-2E9C-101B-9397-08002B2CF9AE}" pid="3" name="MediaServiceImageTags">
    <vt:lpwstr/>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xd_Signature">
    <vt:bool>false</vt:bool>
  </property>
</Properties>
</file>